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318" r:id="rId2"/>
    <p:sldId id="320" r:id="rId3"/>
    <p:sldId id="571" r:id="rId4"/>
    <p:sldId id="572" r:id="rId5"/>
    <p:sldId id="590" r:id="rId6"/>
    <p:sldId id="577" r:id="rId7"/>
    <p:sldId id="575" r:id="rId8"/>
    <p:sldId id="574" r:id="rId9"/>
    <p:sldId id="591" r:id="rId10"/>
    <p:sldId id="573" r:id="rId11"/>
    <p:sldId id="579" r:id="rId12"/>
    <p:sldId id="576" r:id="rId13"/>
    <p:sldId id="578" r:id="rId14"/>
    <p:sldId id="580" r:id="rId15"/>
    <p:sldId id="398" r:id="rId16"/>
    <p:sldId id="588" r:id="rId17"/>
    <p:sldId id="589" r:id="rId18"/>
    <p:sldId id="401" r:id="rId19"/>
    <p:sldId id="385" r:id="rId20"/>
    <p:sldId id="355" r:id="rId21"/>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Palatino Linotype" pitchFamily="18" charset="0"/>
        <a:ea typeface="+mn-ea"/>
        <a:cs typeface="+mn-cs"/>
      </a:defRPr>
    </a:lvl6pPr>
    <a:lvl7pPr marL="2743200" algn="l" defTabSz="914400" rtl="0" eaLnBrk="1" latinLnBrk="0" hangingPunct="1">
      <a:defRPr sz="1200" kern="1200">
        <a:solidFill>
          <a:schemeClr val="tx1"/>
        </a:solidFill>
        <a:latin typeface="Palatino Linotype" pitchFamily="18" charset="0"/>
        <a:ea typeface="+mn-ea"/>
        <a:cs typeface="+mn-cs"/>
      </a:defRPr>
    </a:lvl7pPr>
    <a:lvl8pPr marL="3200400" algn="l" defTabSz="914400" rtl="0" eaLnBrk="1" latinLnBrk="0" hangingPunct="1">
      <a:defRPr sz="1200" kern="1200">
        <a:solidFill>
          <a:schemeClr val="tx1"/>
        </a:solidFill>
        <a:latin typeface="Palatino Linotype" pitchFamily="18" charset="0"/>
        <a:ea typeface="+mn-ea"/>
        <a:cs typeface="+mn-cs"/>
      </a:defRPr>
    </a:lvl8pPr>
    <a:lvl9pPr marL="3657600" algn="l" defTabSz="914400" rtl="0" eaLnBrk="1" latinLnBrk="0" hangingPunct="1">
      <a:defRPr sz="1200"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CCFF"/>
    <a:srgbClr val="3333CC"/>
    <a:srgbClr val="FF3300"/>
    <a:srgbClr val="003399"/>
    <a:srgbClr val="FF9933"/>
    <a:srgbClr val="666633"/>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4" autoAdjust="0"/>
    <p:restoredTop sz="90503" autoAdjust="0"/>
  </p:normalViewPr>
  <p:slideViewPr>
    <p:cSldViewPr>
      <p:cViewPr varScale="1">
        <p:scale>
          <a:sx n="82" d="100"/>
          <a:sy n="82"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966"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___________________Microsoft_Office_Excel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______________Microsoft_Office_Excel2.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___________________Microsoft_Office_Excel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___________________Microsoft_Office_Excel6.xlsx"/><Relationship Id="rId1" Type="http://schemas.openxmlformats.org/officeDocument/2006/relationships/themeOverride" Target="../theme/themeOverride4.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6FF-45AB-9E9C-8D16BFD9B48C}"/>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6FF-45AB-9E9C-8D16BFD9B48C}"/>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6FF-45AB-9E9C-8D16BFD9B48C}"/>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6FF-45AB-9E9C-8D16BFD9B48C}"/>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6FF-45AB-9E9C-8D16BFD9B48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Φύλλο1!$A$66:$A$70</c:f>
              <c:strCache>
                <c:ptCount val="5"/>
                <c:pt idx="0">
                  <c:v>Gas</c:v>
                </c:pt>
                <c:pt idx="1">
                  <c:v>Oil </c:v>
                </c:pt>
                <c:pt idx="2">
                  <c:v>Coal </c:v>
                </c:pt>
                <c:pt idx="3">
                  <c:v>Large Hydro</c:v>
                </c:pt>
                <c:pt idx="4">
                  <c:v>Other RES</c:v>
                </c:pt>
              </c:strCache>
            </c:strRef>
          </c:cat>
          <c:val>
            <c:numRef>
              <c:f>Φύλλο1!$B$66:$B$70</c:f>
              <c:numCache>
                <c:formatCode>0%</c:formatCode>
                <c:ptCount val="5"/>
                <c:pt idx="0">
                  <c:v>0.33000000000000007</c:v>
                </c:pt>
                <c:pt idx="1">
                  <c:v>0.28000000000000008</c:v>
                </c:pt>
                <c:pt idx="2">
                  <c:v>0.29000000000000004</c:v>
                </c:pt>
                <c:pt idx="3">
                  <c:v>7.0000000000000021E-2</c:v>
                </c:pt>
                <c:pt idx="4">
                  <c:v>3.0000000000000006E-2</c:v>
                </c:pt>
              </c:numCache>
            </c:numRef>
          </c:val>
          <c:extLst xmlns:c16r2="http://schemas.microsoft.com/office/drawing/2015/06/chart">
            <c:ext xmlns:c16="http://schemas.microsoft.com/office/drawing/2014/chart" uri="{C3380CC4-5D6E-409C-BE32-E72D297353CC}">
              <c16:uniqueId val="{0000000A-06FF-45AB-9E9C-8D16BFD9B48C}"/>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454-40C0-87A9-E121462052CF}"/>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454-40C0-87A9-E121462052CF}"/>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454-40C0-87A9-E121462052CF}"/>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454-40C0-87A9-E121462052CF}"/>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454-40C0-87A9-E121462052C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Φύλλο1!$A$75:$A$79</c:f>
              <c:strCache>
                <c:ptCount val="5"/>
                <c:pt idx="0">
                  <c:v>Gas</c:v>
                </c:pt>
                <c:pt idx="1">
                  <c:v>Oil </c:v>
                </c:pt>
                <c:pt idx="2">
                  <c:v>Coal </c:v>
                </c:pt>
                <c:pt idx="3">
                  <c:v>Large Hydro</c:v>
                </c:pt>
                <c:pt idx="4">
                  <c:v>Other RES</c:v>
                </c:pt>
              </c:strCache>
            </c:strRef>
          </c:cat>
          <c:val>
            <c:numRef>
              <c:f>Φύλλο1!$B$75:$B$79</c:f>
              <c:numCache>
                <c:formatCode>0%</c:formatCode>
                <c:ptCount val="5"/>
                <c:pt idx="0">
                  <c:v>0.30000000000000004</c:v>
                </c:pt>
                <c:pt idx="1">
                  <c:v>0.30000000000000004</c:v>
                </c:pt>
                <c:pt idx="2">
                  <c:v>0.26</c:v>
                </c:pt>
                <c:pt idx="3">
                  <c:v>0.11</c:v>
                </c:pt>
                <c:pt idx="4">
                  <c:v>3.0000000000000002E-2</c:v>
                </c:pt>
              </c:numCache>
            </c:numRef>
          </c:val>
          <c:extLst xmlns:c16r2="http://schemas.microsoft.com/office/drawing/2015/06/chart">
            <c:ext xmlns:c16="http://schemas.microsoft.com/office/drawing/2014/chart" uri="{C3380CC4-5D6E-409C-BE32-E72D297353CC}">
              <c16:uniqueId val="{0000000A-B454-40C0-87A9-E121462052CF}"/>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46C-446E-B533-E5CB8C8A30F6}"/>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46C-446E-B533-E5CB8C8A30F6}"/>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46C-446E-B533-E5CB8C8A30F6}"/>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46C-446E-B533-E5CB8C8A30F6}"/>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46C-446E-B533-E5CB8C8A30F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Φύλλο1!$A$84:$A$88</c:f>
              <c:strCache>
                <c:ptCount val="5"/>
                <c:pt idx="0">
                  <c:v>Gas</c:v>
                </c:pt>
                <c:pt idx="1">
                  <c:v>Oil </c:v>
                </c:pt>
                <c:pt idx="2">
                  <c:v>Coal </c:v>
                </c:pt>
                <c:pt idx="3">
                  <c:v>Large Hydro</c:v>
                </c:pt>
                <c:pt idx="4">
                  <c:v>Other RES</c:v>
                </c:pt>
              </c:strCache>
            </c:strRef>
          </c:cat>
          <c:val>
            <c:numRef>
              <c:f>Φύλλο1!$B$84:$B$88</c:f>
              <c:numCache>
                <c:formatCode>0%</c:formatCode>
                <c:ptCount val="5"/>
                <c:pt idx="0">
                  <c:v>0.26</c:v>
                </c:pt>
                <c:pt idx="1">
                  <c:v>0.30000000000000004</c:v>
                </c:pt>
                <c:pt idx="2">
                  <c:v>0.28000000000000008</c:v>
                </c:pt>
                <c:pt idx="3">
                  <c:v>0.12000000000000001</c:v>
                </c:pt>
                <c:pt idx="4">
                  <c:v>4.0000000000000008E-2</c:v>
                </c:pt>
              </c:numCache>
            </c:numRef>
          </c:val>
          <c:extLst xmlns:c16r2="http://schemas.microsoft.com/office/drawing/2015/06/chart">
            <c:ext xmlns:c16="http://schemas.microsoft.com/office/drawing/2014/chart" uri="{C3380CC4-5D6E-409C-BE32-E72D297353CC}">
              <c16:uniqueId val="{0000000A-F46C-446E-B533-E5CB8C8A30F6}"/>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l-GR"/>
  <c:chart>
    <c:autoTitleDeleted val="1"/>
    <c:plotArea>
      <c:layout/>
      <c:lineChart>
        <c:grouping val="stacked"/>
        <c:ser>
          <c:idx val="1"/>
          <c:order val="0"/>
          <c:tx>
            <c:strRef>
              <c:f>Φύλλο1!$C$29</c:f>
              <c:strCache>
                <c:ptCount val="1"/>
                <c:pt idx="0">
                  <c:v>Installed Capacity (MW)</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Φύλλο1!$B$30:$B$34</c:f>
              <c:numCache>
                <c:formatCode>General</c:formatCode>
                <c:ptCount val="5"/>
                <c:pt idx="0">
                  <c:v>2005</c:v>
                </c:pt>
                <c:pt idx="1">
                  <c:v>2010</c:v>
                </c:pt>
                <c:pt idx="2">
                  <c:v>2014</c:v>
                </c:pt>
                <c:pt idx="3">
                  <c:v>2015</c:v>
                </c:pt>
                <c:pt idx="4">
                  <c:v>2016</c:v>
                </c:pt>
              </c:numCache>
            </c:numRef>
          </c:cat>
          <c:val>
            <c:numRef>
              <c:f>Φύλλο1!$C$30:$C$34</c:f>
              <c:numCache>
                <c:formatCode>0.00</c:formatCode>
                <c:ptCount val="5"/>
                <c:pt idx="0">
                  <c:v>38.843999999999994</c:v>
                </c:pt>
                <c:pt idx="1">
                  <c:v>48.59</c:v>
                </c:pt>
                <c:pt idx="2">
                  <c:v>69.52</c:v>
                </c:pt>
                <c:pt idx="3">
                  <c:v>73.147000000000006</c:v>
                </c:pt>
                <c:pt idx="4">
                  <c:v>78.497000000000014</c:v>
                </c:pt>
              </c:numCache>
            </c:numRef>
          </c:val>
          <c:extLst xmlns:c16r2="http://schemas.microsoft.com/office/drawing/2015/06/chart">
            <c:ext xmlns:c16="http://schemas.microsoft.com/office/drawing/2014/chart" uri="{C3380CC4-5D6E-409C-BE32-E72D297353CC}">
              <c16:uniqueId val="{00000000-D618-4F24-8A37-A69A3DA20D65}"/>
            </c:ext>
          </c:extLst>
        </c:ser>
        <c:dLbls/>
        <c:marker val="1"/>
        <c:axId val="88913792"/>
        <c:axId val="88915328"/>
      </c:lineChart>
      <c:catAx>
        <c:axId val="889137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8915328"/>
        <c:crosses val="autoZero"/>
        <c:auto val="1"/>
        <c:lblAlgn val="ctr"/>
        <c:lblOffset val="100"/>
      </c:catAx>
      <c:valAx>
        <c:axId val="8891532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891379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autoTitleDeleted val="1"/>
    <c:plotArea>
      <c:layout/>
      <c:lineChart>
        <c:grouping val="stacked"/>
        <c:ser>
          <c:idx val="1"/>
          <c:order val="0"/>
          <c:tx>
            <c:strRef>
              <c:f>Φύλλο1!$C$44</c:f>
              <c:strCache>
                <c:ptCount val="1"/>
                <c:pt idx="0">
                  <c:v>Demand (GWh)</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Φύλλο1!$B$45:$B$49</c:f>
              <c:numCache>
                <c:formatCode>General</c:formatCode>
                <c:ptCount val="5"/>
                <c:pt idx="0">
                  <c:v>2005</c:v>
                </c:pt>
                <c:pt idx="1">
                  <c:v>2010</c:v>
                </c:pt>
                <c:pt idx="2">
                  <c:v>2014</c:v>
                </c:pt>
                <c:pt idx="3">
                  <c:v>2015</c:v>
                </c:pt>
                <c:pt idx="4">
                  <c:v>2016</c:v>
                </c:pt>
              </c:numCache>
            </c:numRef>
          </c:cat>
          <c:val>
            <c:numRef>
              <c:f>Φύλλο1!$C$45:$C$49</c:f>
              <c:numCache>
                <c:formatCode>0.00</c:formatCode>
                <c:ptCount val="5"/>
                <c:pt idx="0">
                  <c:v>160.79399999999998</c:v>
                </c:pt>
                <c:pt idx="1">
                  <c:v>209.494</c:v>
                </c:pt>
                <c:pt idx="2">
                  <c:v>257.22000000000003</c:v>
                </c:pt>
                <c:pt idx="3">
                  <c:v>265.72399999999993</c:v>
                </c:pt>
                <c:pt idx="4">
                  <c:v>278.346</c:v>
                </c:pt>
              </c:numCache>
            </c:numRef>
          </c:val>
          <c:extLst xmlns:c16r2="http://schemas.microsoft.com/office/drawing/2015/06/chart">
            <c:ext xmlns:c16="http://schemas.microsoft.com/office/drawing/2014/chart" uri="{C3380CC4-5D6E-409C-BE32-E72D297353CC}">
              <c16:uniqueId val="{00000000-221D-4F9C-8739-4404BDA08FDD}"/>
            </c:ext>
          </c:extLst>
        </c:ser>
        <c:dLbls/>
        <c:marker val="1"/>
        <c:axId val="89046016"/>
        <c:axId val="89051904"/>
      </c:lineChart>
      <c:catAx>
        <c:axId val="890460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9051904"/>
        <c:crosses val="autoZero"/>
        <c:auto val="1"/>
        <c:lblAlgn val="ctr"/>
        <c:lblOffset val="100"/>
      </c:catAx>
      <c:valAx>
        <c:axId val="8905190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90460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Φύλλο1!$P$27</c:f>
              <c:strCache>
                <c:ptCount val="1"/>
                <c:pt idx="0">
                  <c:v>Turkey</c:v>
                </c:pt>
              </c:strCache>
            </c:strRef>
          </c:tx>
          <c:spPr>
            <a:solidFill>
              <a:schemeClr val="accent1"/>
            </a:solidFill>
            <a:ln>
              <a:noFill/>
            </a:ln>
            <a:effectLst/>
          </c:spPr>
          <c:cat>
            <c:strRef>
              <c:f>Φύλλο1!$Q$26:$U$26</c:f>
              <c:strCache>
                <c:ptCount val="5"/>
                <c:pt idx="0">
                  <c:v>Wind</c:v>
                </c:pt>
                <c:pt idx="1">
                  <c:v>Solar</c:v>
                </c:pt>
                <c:pt idx="2">
                  <c:v>Hydro</c:v>
                </c:pt>
                <c:pt idx="3">
                  <c:v>Deep Geothermal</c:v>
                </c:pt>
                <c:pt idx="4">
                  <c:v>Bioenergy</c:v>
                </c:pt>
              </c:strCache>
            </c:strRef>
          </c:cat>
          <c:val>
            <c:numRef>
              <c:f>Φύλλο1!$Q$27:$U$27</c:f>
              <c:numCache>
                <c:formatCode>General</c:formatCode>
                <c:ptCount val="5"/>
                <c:pt idx="0">
                  <c:v>5700</c:v>
                </c:pt>
                <c:pt idx="1">
                  <c:v>832.5</c:v>
                </c:pt>
                <c:pt idx="2">
                  <c:v>26710</c:v>
                </c:pt>
                <c:pt idx="3">
                  <c:v>820.9</c:v>
                </c:pt>
                <c:pt idx="4">
                  <c:v>395</c:v>
                </c:pt>
              </c:numCache>
            </c:numRef>
          </c:val>
          <c:extLst xmlns:c16r2="http://schemas.microsoft.com/office/drawing/2015/06/chart">
            <c:ext xmlns:c16="http://schemas.microsoft.com/office/drawing/2014/chart" uri="{C3380CC4-5D6E-409C-BE32-E72D297353CC}">
              <c16:uniqueId val="{00000000-2EF9-49E3-83B7-3F0E454EEDA7}"/>
            </c:ext>
          </c:extLst>
        </c:ser>
        <c:dLbls/>
        <c:gapWidth val="219"/>
        <c:overlap val="-27"/>
        <c:axId val="106600320"/>
        <c:axId val="106601856"/>
      </c:barChart>
      <c:catAx>
        <c:axId val="106600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06601856"/>
        <c:crosses val="autoZero"/>
        <c:auto val="1"/>
        <c:lblAlgn val="ctr"/>
        <c:lblOffset val="100"/>
      </c:catAx>
      <c:valAx>
        <c:axId val="1066018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06600320"/>
        <c:crosses val="autoZero"/>
        <c:crossBetween val="between"/>
        <c:dispUnits>
          <c:builtInUnit val="thousands"/>
          <c:dispUnitsLbl>
            <c:layout>
              <c:manualLayout>
                <c:xMode val="edge"/>
                <c:yMode val="edge"/>
                <c:x val="1.9444444444444445E-2"/>
                <c:y val="0.38888888888888906"/>
              </c:manualLayout>
            </c:layout>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dirty="0"/>
                    <a:t>GW</a:t>
                  </a:r>
                  <a:endParaRPr lang="el-GR" b="1" dirty="0"/>
                </a:p>
              </c:rich>
            </c:tx>
            <c:spPr>
              <a:noFill/>
              <a:ln>
                <a:noFill/>
              </a:ln>
              <a:effectLst/>
            </c:spPr>
          </c:dispUnitsLbl>
        </c:dispUnits>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cs typeface="Calibri" panose="020F0502020204030204" pitchFamily="34" charset="0"/>
        </a:defRPr>
      </a:pPr>
      <a:endParaRPr lang="el-GR"/>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0.76296</cdr:x>
      <cdr:y>0.0267</cdr:y>
    </cdr:from>
    <cdr:to>
      <cdr:x>0.90396</cdr:x>
      <cdr:y>0.14707</cdr:y>
    </cdr:to>
    <cdr:sp macro="" textlink="">
      <cdr:nvSpPr>
        <cdr:cNvPr id="2" name="TextBox 2">
          <a:extLst xmlns:a="http://schemas.openxmlformats.org/drawingml/2006/main">
            <a:ext uri="{FF2B5EF4-FFF2-40B4-BE49-F238E27FC236}">
              <a16:creationId xmlns:a16="http://schemas.microsoft.com/office/drawing/2014/main" xmlns="" id="{0800ED4D-4F02-4B6A-8ABE-8D1E37A23669}"/>
            </a:ext>
          </a:extLst>
        </cdr:cNvPr>
        <cdr:cNvSpPr txBox="1"/>
      </cdr:nvSpPr>
      <cdr:spPr>
        <a:xfrm xmlns:a="http://schemas.openxmlformats.org/drawingml/2006/main">
          <a:off x="2727655" y="61443"/>
          <a:ext cx="50405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Palatino Linotype" pitchFamily="18" charset="0"/>
              <a:ea typeface="+mn-ea"/>
              <a:cs typeface="+mn-cs"/>
            </a:defRPr>
          </a:lvl6pPr>
          <a:lvl7pPr marL="2743200" algn="l" defTabSz="914400" rtl="0" eaLnBrk="1" latinLnBrk="0" hangingPunct="1">
            <a:defRPr sz="1200" kern="1200">
              <a:solidFill>
                <a:schemeClr val="tx1"/>
              </a:solidFill>
              <a:latin typeface="Palatino Linotype" pitchFamily="18" charset="0"/>
              <a:ea typeface="+mn-ea"/>
              <a:cs typeface="+mn-cs"/>
            </a:defRPr>
          </a:lvl7pPr>
          <a:lvl8pPr marL="3200400" algn="l" defTabSz="914400" rtl="0" eaLnBrk="1" latinLnBrk="0" hangingPunct="1">
            <a:defRPr sz="1200" kern="1200">
              <a:solidFill>
                <a:schemeClr val="tx1"/>
              </a:solidFill>
              <a:latin typeface="Palatino Linotype" pitchFamily="18" charset="0"/>
              <a:ea typeface="+mn-ea"/>
              <a:cs typeface="+mn-cs"/>
            </a:defRPr>
          </a:lvl8pPr>
          <a:lvl9pPr marL="3657600" algn="l" defTabSz="914400" rtl="0" eaLnBrk="1" latinLnBrk="0" hangingPunct="1">
            <a:defRPr sz="1200" kern="1200">
              <a:solidFill>
                <a:schemeClr val="tx1"/>
              </a:solidFill>
              <a:latin typeface="Palatino Linotype" pitchFamily="18" charset="0"/>
              <a:ea typeface="+mn-ea"/>
              <a:cs typeface="+mn-cs"/>
            </a:defRPr>
          </a:lvl9pPr>
        </a:lstStyle>
        <a:p xmlns:a="http://schemas.openxmlformats.org/drawingml/2006/main">
          <a:r>
            <a:rPr lang="en-US" b="1" dirty="0">
              <a:latin typeface="Calibri" panose="020F0502020204030204" pitchFamily="34" charset="0"/>
              <a:cs typeface="Calibri" panose="020F0502020204030204" pitchFamily="34" charset="0"/>
            </a:rPr>
            <a:t>2015</a:t>
          </a:r>
          <a:endParaRPr lang="el-GR" b="1"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28938" cy="4857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a:spcBef>
                <a:spcPct val="50000"/>
              </a:spcBef>
              <a:defRPr/>
            </a:lvl1pPr>
          </a:lstStyle>
          <a:p>
            <a:pPr>
              <a:defRPr/>
            </a:pPr>
            <a:endParaRPr lang="el-GR"/>
          </a:p>
        </p:txBody>
      </p:sp>
      <p:sp>
        <p:nvSpPr>
          <p:cNvPr id="238595" name="Rectangle 3"/>
          <p:cNvSpPr>
            <a:spLocks noGrp="1" noChangeArrowheads="1"/>
          </p:cNvSpPr>
          <p:nvPr>
            <p:ph type="dt" sz="quarter" idx="1"/>
          </p:nvPr>
        </p:nvSpPr>
        <p:spPr bwMode="auto">
          <a:xfrm>
            <a:off x="3806825" y="0"/>
            <a:ext cx="2928938" cy="485775"/>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spcBef>
                <a:spcPct val="50000"/>
              </a:spcBef>
              <a:defRPr/>
            </a:lvl1pPr>
          </a:lstStyle>
          <a:p>
            <a:pPr>
              <a:defRPr/>
            </a:pPr>
            <a:endParaRPr lang="el-GR"/>
          </a:p>
        </p:txBody>
      </p:sp>
      <p:sp>
        <p:nvSpPr>
          <p:cNvPr id="238596" name="Rectangle 4"/>
          <p:cNvSpPr>
            <a:spLocks noGrp="1" noChangeArrowheads="1"/>
          </p:cNvSpPr>
          <p:nvPr>
            <p:ph type="ftr" sz="quarter" idx="2"/>
          </p:nvPr>
        </p:nvSpPr>
        <p:spPr bwMode="auto">
          <a:xfrm>
            <a:off x="0" y="9380538"/>
            <a:ext cx="2928938" cy="4857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a:spcBef>
                <a:spcPct val="50000"/>
              </a:spcBef>
              <a:defRPr/>
            </a:lvl1pPr>
          </a:lstStyle>
          <a:p>
            <a:pPr>
              <a:defRPr/>
            </a:pPr>
            <a:endParaRPr lang="el-GR"/>
          </a:p>
        </p:txBody>
      </p:sp>
      <p:sp>
        <p:nvSpPr>
          <p:cNvPr id="238597" name="Rectangle 5"/>
          <p:cNvSpPr>
            <a:spLocks noGrp="1" noChangeArrowheads="1"/>
          </p:cNvSpPr>
          <p:nvPr>
            <p:ph type="sldNum" sz="quarter" idx="3"/>
          </p:nvPr>
        </p:nvSpPr>
        <p:spPr bwMode="auto">
          <a:xfrm>
            <a:off x="3806825" y="9380538"/>
            <a:ext cx="2928938" cy="485775"/>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spcBef>
                <a:spcPct val="50000"/>
              </a:spcBef>
              <a:defRPr/>
            </a:lvl1pPr>
          </a:lstStyle>
          <a:p>
            <a:pPr>
              <a:defRPr/>
            </a:pPr>
            <a:fld id="{C47F5A36-1A16-4A9F-8733-F44F6745586B}" type="slidenum">
              <a:rPr lang="el-GR" altLang="el-GR"/>
              <a:pPr>
                <a:defRPr/>
              </a:pPr>
              <a:t>‹#›</a:t>
            </a:fld>
            <a:endParaRPr lang="el-GR" altLang="el-GR"/>
          </a:p>
        </p:txBody>
      </p:sp>
    </p:spTree>
    <p:extLst>
      <p:ext uri="{BB962C8B-B14F-4D97-AF65-F5344CB8AC3E}">
        <p14:creationId xmlns:p14="http://schemas.microsoft.com/office/powerpoint/2010/main" xmlns="" val="215642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spcBef>
                <a:spcPct val="0"/>
              </a:spcBef>
              <a:defRPr>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7" name="Rectangle 5"/>
          <p:cNvSpPr>
            <a:spLocks noGrp="1" noChangeArrowheads="1"/>
          </p:cNvSpPr>
          <p:nvPr>
            <p:ph type="body" sz="quarter" idx="3"/>
          </p:nvPr>
        </p:nvSpPr>
        <p:spPr bwMode="auto">
          <a:xfrm>
            <a:off x="673100" y="4687888"/>
            <a:ext cx="5389563" cy="44386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a:latin typeface="Arial" charset="0"/>
              </a:defRPr>
            </a:lvl1pPr>
          </a:lstStyle>
          <a:p>
            <a:pPr>
              <a:defRPr/>
            </a:pPr>
            <a:fld id="{CBA8E4F0-6E52-4BF0-808E-5DCC9C528096}" type="slidenum">
              <a:rPr lang="en-US" altLang="el-GR"/>
              <a:pPr>
                <a:defRPr/>
              </a:pPr>
              <a:t>‹#›</a:t>
            </a:fld>
            <a:endParaRPr lang="en-US" altLang="el-GR"/>
          </a:p>
        </p:txBody>
      </p:sp>
    </p:spTree>
    <p:extLst>
      <p:ext uri="{BB962C8B-B14F-4D97-AF65-F5344CB8AC3E}">
        <p14:creationId xmlns:p14="http://schemas.microsoft.com/office/powerpoint/2010/main" xmlns="" val="2018735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fld id="{DAB7037B-EAFD-425B-B0B9-2BF69CB6AE04}" type="slidenum">
              <a:rPr lang="en-US" altLang="el-GR" smtClean="0">
                <a:latin typeface="Arial" charset="0"/>
              </a:rPr>
              <a:pPr/>
              <a:t>1</a:t>
            </a:fld>
            <a:endParaRPr lang="en-US" altLang="el-GR">
              <a:latin typeface="Arial" charset="0"/>
            </a:endParaRP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12</a:t>
            </a:fld>
            <a:endParaRPr lang="en-US" altLang="el-GR"/>
          </a:p>
        </p:txBody>
      </p:sp>
    </p:spTree>
    <p:extLst>
      <p:ext uri="{BB962C8B-B14F-4D97-AF65-F5344CB8AC3E}">
        <p14:creationId xmlns:p14="http://schemas.microsoft.com/office/powerpoint/2010/main" xmlns="" val="328800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13</a:t>
            </a:fld>
            <a:endParaRPr lang="en-US" altLang="el-GR"/>
          </a:p>
        </p:txBody>
      </p:sp>
    </p:spTree>
    <p:extLst>
      <p:ext uri="{BB962C8B-B14F-4D97-AF65-F5344CB8AC3E}">
        <p14:creationId xmlns:p14="http://schemas.microsoft.com/office/powerpoint/2010/main" xmlns="" val="367898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14</a:t>
            </a:fld>
            <a:endParaRPr lang="en-US" altLang="el-GR"/>
          </a:p>
        </p:txBody>
      </p:sp>
    </p:spTree>
    <p:extLst>
      <p:ext uri="{BB962C8B-B14F-4D97-AF65-F5344CB8AC3E}">
        <p14:creationId xmlns:p14="http://schemas.microsoft.com/office/powerpoint/2010/main" xmlns="" val="54143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15</a:t>
            </a:fld>
            <a:endParaRPr lang="en-US" altLang="el-GR"/>
          </a:p>
        </p:txBody>
      </p:sp>
    </p:spTree>
    <p:extLst>
      <p:ext uri="{BB962C8B-B14F-4D97-AF65-F5344CB8AC3E}">
        <p14:creationId xmlns:p14="http://schemas.microsoft.com/office/powerpoint/2010/main" xmlns="" val="269073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18</a:t>
            </a:fld>
            <a:endParaRPr lang="en-US" altLang="el-GR"/>
          </a:p>
        </p:txBody>
      </p:sp>
    </p:spTree>
    <p:extLst>
      <p:ext uri="{BB962C8B-B14F-4D97-AF65-F5344CB8AC3E}">
        <p14:creationId xmlns:p14="http://schemas.microsoft.com/office/powerpoint/2010/main" xmlns="" val="353390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4</a:t>
            </a:fld>
            <a:endParaRPr lang="en-US" altLang="el-GR"/>
          </a:p>
        </p:txBody>
      </p:sp>
    </p:spTree>
    <p:extLst>
      <p:ext uri="{BB962C8B-B14F-4D97-AF65-F5344CB8AC3E}">
        <p14:creationId xmlns:p14="http://schemas.microsoft.com/office/powerpoint/2010/main" xmlns="" val="132596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5</a:t>
            </a:fld>
            <a:endParaRPr lang="en-US" altLang="el-GR"/>
          </a:p>
        </p:txBody>
      </p:sp>
    </p:spTree>
    <p:extLst>
      <p:ext uri="{BB962C8B-B14F-4D97-AF65-F5344CB8AC3E}">
        <p14:creationId xmlns:p14="http://schemas.microsoft.com/office/powerpoint/2010/main" xmlns="" val="195649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6</a:t>
            </a:fld>
            <a:endParaRPr lang="en-US" altLang="el-GR"/>
          </a:p>
        </p:txBody>
      </p:sp>
    </p:spTree>
    <p:extLst>
      <p:ext uri="{BB962C8B-B14F-4D97-AF65-F5344CB8AC3E}">
        <p14:creationId xmlns:p14="http://schemas.microsoft.com/office/powerpoint/2010/main" xmlns="" val="115419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7</a:t>
            </a:fld>
            <a:endParaRPr lang="en-US" altLang="el-GR"/>
          </a:p>
        </p:txBody>
      </p:sp>
    </p:spTree>
    <p:extLst>
      <p:ext uri="{BB962C8B-B14F-4D97-AF65-F5344CB8AC3E}">
        <p14:creationId xmlns:p14="http://schemas.microsoft.com/office/powerpoint/2010/main" xmlns="" val="87777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8</a:t>
            </a:fld>
            <a:endParaRPr lang="en-US" altLang="el-GR"/>
          </a:p>
        </p:txBody>
      </p:sp>
    </p:spTree>
    <p:extLst>
      <p:ext uri="{BB962C8B-B14F-4D97-AF65-F5344CB8AC3E}">
        <p14:creationId xmlns:p14="http://schemas.microsoft.com/office/powerpoint/2010/main" xmlns="" val="412228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9</a:t>
            </a:fld>
            <a:endParaRPr lang="en-US" altLang="el-GR"/>
          </a:p>
        </p:txBody>
      </p:sp>
    </p:spTree>
    <p:extLst>
      <p:ext uri="{BB962C8B-B14F-4D97-AF65-F5344CB8AC3E}">
        <p14:creationId xmlns:p14="http://schemas.microsoft.com/office/powerpoint/2010/main" xmlns="" val="412228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10</a:t>
            </a:fld>
            <a:endParaRPr lang="en-US" altLang="el-GR"/>
          </a:p>
        </p:txBody>
      </p:sp>
    </p:spTree>
    <p:extLst>
      <p:ext uri="{BB962C8B-B14F-4D97-AF65-F5344CB8AC3E}">
        <p14:creationId xmlns:p14="http://schemas.microsoft.com/office/powerpoint/2010/main" xmlns="" val="348140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BA8E4F0-6E52-4BF0-808E-5DCC9C528096}" type="slidenum">
              <a:rPr lang="en-US" altLang="el-GR" smtClean="0"/>
              <a:pPr>
                <a:defRPr/>
              </a:pPr>
              <a:t>11</a:t>
            </a:fld>
            <a:endParaRPr lang="en-US" altLang="el-GR"/>
          </a:p>
        </p:txBody>
      </p:sp>
    </p:spTree>
    <p:extLst>
      <p:ext uri="{BB962C8B-B14F-4D97-AF65-F5344CB8AC3E}">
        <p14:creationId xmlns:p14="http://schemas.microsoft.com/office/powerpoint/2010/main" xmlns="" val="170642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p:cNvSpPr>
            <a:spLocks noChangeArrowheads="1"/>
          </p:cNvSpPr>
          <p:nvPr/>
        </p:nvSpPr>
        <p:spPr bwMode="auto">
          <a:xfrm>
            <a:off x="228600" y="3733800"/>
            <a:ext cx="28702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defRPr/>
            </a:pPr>
            <a:endParaRPr lang="el-GR" altLang="el-GR"/>
          </a:p>
        </p:txBody>
      </p:sp>
      <p:sp>
        <p:nvSpPr>
          <p:cNvPr id="3" name="Rectangle 9" descr="Orange bar"/>
          <p:cNvSpPr>
            <a:spLocks noChangeArrowheads="1"/>
          </p:cNvSpPr>
          <p:nvPr/>
        </p:nvSpPr>
        <p:spPr bwMode="auto">
          <a:xfrm>
            <a:off x="3048000" y="3733800"/>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defRPr/>
            </a:pPr>
            <a:endParaRPr lang="el-GR" altLang="el-GR"/>
          </a:p>
        </p:txBody>
      </p:sp>
      <p:sp>
        <p:nvSpPr>
          <p:cNvPr id="4" name="Rectangle 10" descr="Slate bar"/>
          <p:cNvSpPr>
            <a:spLocks noChangeArrowheads="1"/>
          </p:cNvSpPr>
          <p:nvPr/>
        </p:nvSpPr>
        <p:spPr bwMode="auto">
          <a:xfrm>
            <a:off x="5867400" y="3733800"/>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a:defRPr/>
            </a:pPr>
            <a:endParaRPr lang="el-GR" altLang="el-GR" b="1" u="sng"/>
          </a:p>
        </p:txBody>
      </p:sp>
    </p:spTree>
    <p:extLst>
      <p:ext uri="{BB962C8B-B14F-4D97-AF65-F5344CB8AC3E}">
        <p14:creationId xmlns:p14="http://schemas.microsoft.com/office/powerpoint/2010/main" xmlns="" val="6517758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D6144-E35A-493F-9BCC-541C49689DED}" type="slidenum">
              <a:rPr lang="en-US" altLang="el-GR"/>
              <a:pPr>
                <a:defRPr/>
              </a:pPr>
              <a:t>‹#›</a:t>
            </a:fld>
            <a:endParaRPr lang="en-US" altLang="el-GR"/>
          </a:p>
        </p:txBody>
      </p:sp>
    </p:spTree>
    <p:extLst>
      <p:ext uri="{BB962C8B-B14F-4D97-AF65-F5344CB8AC3E}">
        <p14:creationId xmlns:p14="http://schemas.microsoft.com/office/powerpoint/2010/main" xmlns="" val="211647691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E69FBA-EBFB-4C7C-BEB6-175CA8E09606}" type="slidenum">
              <a:rPr lang="en-US" altLang="el-GR"/>
              <a:pPr>
                <a:defRPr/>
              </a:pPr>
              <a:t>‹#›</a:t>
            </a:fld>
            <a:endParaRPr lang="en-US" altLang="el-GR"/>
          </a:p>
        </p:txBody>
      </p:sp>
    </p:spTree>
    <p:extLst>
      <p:ext uri="{BB962C8B-B14F-4D97-AF65-F5344CB8AC3E}">
        <p14:creationId xmlns:p14="http://schemas.microsoft.com/office/powerpoint/2010/main" xmlns="" val="234725008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85161C-D680-4991-8820-89D820DC04D0}" type="slidenum">
              <a:rPr lang="en-US" altLang="el-GR"/>
              <a:pPr>
                <a:defRPr/>
              </a:pPr>
              <a:t>‹#›</a:t>
            </a:fld>
            <a:endParaRPr lang="en-US" altLang="el-GR"/>
          </a:p>
        </p:txBody>
      </p:sp>
    </p:spTree>
    <p:extLst>
      <p:ext uri="{BB962C8B-B14F-4D97-AF65-F5344CB8AC3E}">
        <p14:creationId xmlns:p14="http://schemas.microsoft.com/office/powerpoint/2010/main" xmlns="" val="6899603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381000" y="228600"/>
            <a:ext cx="8229600" cy="1139825"/>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2895600"/>
            <a:ext cx="4038600" cy="15414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48200" y="4589463"/>
            <a:ext cx="4038600" cy="1541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90A928-CD84-4B30-859A-52F5C05A11A7}" type="slidenum">
              <a:rPr lang="en-US" altLang="el-GR"/>
              <a:pPr>
                <a:defRPr/>
              </a:pPr>
              <a:t>‹#›</a:t>
            </a:fld>
            <a:endParaRPr lang="en-US" altLang="el-GR"/>
          </a:p>
        </p:txBody>
      </p:sp>
    </p:spTree>
    <p:extLst>
      <p:ext uri="{BB962C8B-B14F-4D97-AF65-F5344CB8AC3E}">
        <p14:creationId xmlns:p14="http://schemas.microsoft.com/office/powerpoint/2010/main" xmlns="" val="265814563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04D78-F6E6-4B32-B053-AF62608BD92B}" type="slidenum">
              <a:rPr lang="en-US" altLang="el-GR"/>
              <a:pPr>
                <a:defRPr/>
              </a:pPr>
              <a:t>‹#›</a:t>
            </a:fld>
            <a:endParaRPr lang="en-US" altLang="el-GR"/>
          </a:p>
        </p:txBody>
      </p:sp>
    </p:spTree>
    <p:extLst>
      <p:ext uri="{BB962C8B-B14F-4D97-AF65-F5344CB8AC3E}">
        <p14:creationId xmlns:p14="http://schemas.microsoft.com/office/powerpoint/2010/main" xmlns="" val="23218541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45F192-D826-4B7A-9D5C-6B94498C8CE0}" type="slidenum">
              <a:rPr lang="en-US" altLang="el-GR"/>
              <a:pPr>
                <a:defRPr/>
              </a:pPr>
              <a:t>‹#›</a:t>
            </a:fld>
            <a:endParaRPr lang="en-US" altLang="el-GR"/>
          </a:p>
        </p:txBody>
      </p:sp>
    </p:spTree>
    <p:extLst>
      <p:ext uri="{BB962C8B-B14F-4D97-AF65-F5344CB8AC3E}">
        <p14:creationId xmlns:p14="http://schemas.microsoft.com/office/powerpoint/2010/main" xmlns="" val="6774284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9820B-B9CF-4DB4-8FA4-46DDF348C1A4}" type="slidenum">
              <a:rPr lang="en-US" altLang="el-GR"/>
              <a:pPr>
                <a:defRPr/>
              </a:pPr>
              <a:t>‹#›</a:t>
            </a:fld>
            <a:endParaRPr lang="en-US" altLang="el-GR"/>
          </a:p>
        </p:txBody>
      </p:sp>
    </p:spTree>
    <p:extLst>
      <p:ext uri="{BB962C8B-B14F-4D97-AF65-F5344CB8AC3E}">
        <p14:creationId xmlns:p14="http://schemas.microsoft.com/office/powerpoint/2010/main" xmlns="" val="32556482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D9AD8B-0AD2-4786-BA43-4295B0BBFF9D}" type="slidenum">
              <a:rPr lang="en-US" altLang="el-GR"/>
              <a:pPr>
                <a:defRPr/>
              </a:pPr>
              <a:t>‹#›</a:t>
            </a:fld>
            <a:endParaRPr lang="en-US" altLang="el-GR"/>
          </a:p>
        </p:txBody>
      </p:sp>
    </p:spTree>
    <p:extLst>
      <p:ext uri="{BB962C8B-B14F-4D97-AF65-F5344CB8AC3E}">
        <p14:creationId xmlns:p14="http://schemas.microsoft.com/office/powerpoint/2010/main" xmlns="" val="5628322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0932C4-C1EA-4BFC-BC78-2AC927088D26}" type="slidenum">
              <a:rPr lang="en-US" altLang="el-GR"/>
              <a:pPr>
                <a:defRPr/>
              </a:pPr>
              <a:t>‹#›</a:t>
            </a:fld>
            <a:endParaRPr lang="en-US" altLang="el-GR"/>
          </a:p>
        </p:txBody>
      </p:sp>
    </p:spTree>
    <p:extLst>
      <p:ext uri="{BB962C8B-B14F-4D97-AF65-F5344CB8AC3E}">
        <p14:creationId xmlns:p14="http://schemas.microsoft.com/office/powerpoint/2010/main" xmlns="" val="8345409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DEDE4B-3C53-4AE4-86A2-83300FA5F38B}" type="slidenum">
              <a:rPr lang="en-US" altLang="el-GR"/>
              <a:pPr>
                <a:defRPr/>
              </a:pPr>
              <a:t>‹#›</a:t>
            </a:fld>
            <a:endParaRPr lang="en-US" altLang="el-GR"/>
          </a:p>
        </p:txBody>
      </p:sp>
    </p:spTree>
    <p:extLst>
      <p:ext uri="{BB962C8B-B14F-4D97-AF65-F5344CB8AC3E}">
        <p14:creationId xmlns:p14="http://schemas.microsoft.com/office/powerpoint/2010/main" xmlns="" val="34898927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2CE0FA-B28A-431D-8B04-5BA393FE1A09}" type="slidenum">
              <a:rPr lang="en-US" altLang="el-GR"/>
              <a:pPr>
                <a:defRPr/>
              </a:pPr>
              <a:t>‹#›</a:t>
            </a:fld>
            <a:endParaRPr lang="en-US" altLang="el-GR"/>
          </a:p>
        </p:txBody>
      </p:sp>
    </p:spTree>
    <p:extLst>
      <p:ext uri="{BB962C8B-B14F-4D97-AF65-F5344CB8AC3E}">
        <p14:creationId xmlns:p14="http://schemas.microsoft.com/office/powerpoint/2010/main" xmlns="" val="164981922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ECCB89-9C09-4395-AC0C-3A5B20103518}" type="slidenum">
              <a:rPr lang="en-US" altLang="el-GR"/>
              <a:pPr>
                <a:defRPr/>
              </a:pPr>
              <a:t>‹#›</a:t>
            </a:fld>
            <a:endParaRPr lang="en-US" altLang="el-GR"/>
          </a:p>
        </p:txBody>
      </p:sp>
    </p:spTree>
    <p:extLst>
      <p:ext uri="{BB962C8B-B14F-4D97-AF65-F5344CB8AC3E}">
        <p14:creationId xmlns:p14="http://schemas.microsoft.com/office/powerpoint/2010/main" xmlns="" val="38391074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p:cNvSpPr>
            <a:spLocks noGrp="1" noChangeArrowheads="1"/>
          </p:cNvSpPr>
          <p:nvPr>
            <p:ph type="body" idx="1"/>
          </p:nvPr>
        </p:nvSpPr>
        <p:spPr bwMode="auto">
          <a:xfrm>
            <a:off x="457200" y="2895600"/>
            <a:ext cx="8229600"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mn-lt"/>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653BBDA5-2918-49F9-922A-7D56EF51F769}" type="slidenum">
              <a:rPr lang="en-US" altLang="el-GR"/>
              <a:pPr>
                <a:defRPr/>
              </a:pPr>
              <a:t>‹#›</a:t>
            </a:fld>
            <a:endParaRPr lang="en-US" altLang="el-GR"/>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1" hangingPunct="1">
              <a:spcBef>
                <a:spcPct val="0"/>
              </a:spcBef>
              <a:defRPr/>
            </a:pPr>
            <a:endParaRPr lang="el-GR" altLang="el-GR" sz="2400">
              <a:latin typeface="Times New Roman" panose="02020603050405020304" pitchFamily="18" charset="0"/>
            </a:endParaRPr>
          </a:p>
        </p:txBody>
      </p:sp>
      <p:sp>
        <p:nvSpPr>
          <p:cNvPr id="1032" name="Rectangle 9" descr="Orange ba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1" hangingPunct="1">
              <a:spcBef>
                <a:spcPct val="0"/>
              </a:spcBef>
              <a:defRPr/>
            </a:pPr>
            <a:endParaRPr lang="el-GR" altLang="el-GR" sz="2400">
              <a:latin typeface="Times New Roman" panose="02020603050405020304" pitchFamily="18" charset="0"/>
            </a:endParaRPr>
          </a:p>
        </p:txBody>
      </p:sp>
      <p:sp>
        <p:nvSpPr>
          <p:cNvPr id="1033" name="Rectangle 10" descr="Slate ba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spcBef>
                <a:spcPct val="50000"/>
              </a:spcBef>
              <a:defRPr sz="1200">
                <a:solidFill>
                  <a:schemeClr val="tx1"/>
                </a:solidFill>
                <a:latin typeface="Palatino Linotype" panose="02040502050505030304" pitchFamily="18" charset="0"/>
              </a:defRPr>
            </a:lvl1pPr>
            <a:lvl2pPr marL="742950" indent="-285750" algn="ctr">
              <a:spcBef>
                <a:spcPct val="50000"/>
              </a:spcBef>
              <a:defRPr sz="1200">
                <a:solidFill>
                  <a:schemeClr val="tx1"/>
                </a:solidFill>
                <a:latin typeface="Palatino Linotype" panose="02040502050505030304" pitchFamily="18" charset="0"/>
              </a:defRPr>
            </a:lvl2pPr>
            <a:lvl3pPr marL="1143000" indent="-228600" algn="ctr">
              <a:spcBef>
                <a:spcPct val="50000"/>
              </a:spcBef>
              <a:defRPr sz="1200">
                <a:solidFill>
                  <a:schemeClr val="tx1"/>
                </a:solidFill>
                <a:latin typeface="Palatino Linotype" panose="02040502050505030304" pitchFamily="18" charset="0"/>
              </a:defRPr>
            </a:lvl3pPr>
            <a:lvl4pPr marL="1600200" indent="-228600" algn="ctr">
              <a:spcBef>
                <a:spcPct val="50000"/>
              </a:spcBef>
              <a:defRPr sz="1200">
                <a:solidFill>
                  <a:schemeClr val="tx1"/>
                </a:solidFill>
                <a:latin typeface="Palatino Linotype" panose="02040502050505030304" pitchFamily="18" charset="0"/>
              </a:defRPr>
            </a:lvl4pPr>
            <a:lvl5pPr marL="2057400" indent="-228600" algn="ctr">
              <a:spcBef>
                <a:spcPct val="50000"/>
              </a:spcBef>
              <a:defRPr sz="1200">
                <a:solidFill>
                  <a:schemeClr val="tx1"/>
                </a:solidFill>
                <a:latin typeface="Palatino Linotype" panose="02040502050505030304" pitchFamily="18" charset="0"/>
              </a:defRPr>
            </a:lvl5pPr>
            <a:lvl6pPr marL="2514600" indent="-228600" algn="ctr" eaLnBrk="0" fontAlgn="base" hangingPunct="0">
              <a:spcBef>
                <a:spcPct val="50000"/>
              </a:spcBef>
              <a:spcAft>
                <a:spcPct val="0"/>
              </a:spcAft>
              <a:defRPr sz="1200">
                <a:solidFill>
                  <a:schemeClr val="tx1"/>
                </a:solidFill>
                <a:latin typeface="Palatino Linotype" panose="02040502050505030304" pitchFamily="18" charset="0"/>
              </a:defRPr>
            </a:lvl6pPr>
            <a:lvl7pPr marL="2971800" indent="-228600" algn="ctr" eaLnBrk="0" fontAlgn="base" hangingPunct="0">
              <a:spcBef>
                <a:spcPct val="50000"/>
              </a:spcBef>
              <a:spcAft>
                <a:spcPct val="0"/>
              </a:spcAft>
              <a:defRPr sz="1200">
                <a:solidFill>
                  <a:schemeClr val="tx1"/>
                </a:solidFill>
                <a:latin typeface="Palatino Linotype" panose="02040502050505030304" pitchFamily="18" charset="0"/>
              </a:defRPr>
            </a:lvl7pPr>
            <a:lvl8pPr marL="3429000" indent="-228600" algn="ctr" eaLnBrk="0" fontAlgn="base" hangingPunct="0">
              <a:spcBef>
                <a:spcPct val="50000"/>
              </a:spcBef>
              <a:spcAft>
                <a:spcPct val="0"/>
              </a:spcAft>
              <a:defRPr sz="1200">
                <a:solidFill>
                  <a:schemeClr val="tx1"/>
                </a:solidFill>
                <a:latin typeface="Palatino Linotype" panose="02040502050505030304" pitchFamily="18" charset="0"/>
              </a:defRPr>
            </a:lvl8pPr>
            <a:lvl9pPr marL="3886200" indent="-228600" algn="ctr" eaLnBrk="0" fontAlgn="base" hangingPunct="0">
              <a:spcBef>
                <a:spcPct val="50000"/>
              </a:spcBef>
              <a:spcAft>
                <a:spcPct val="0"/>
              </a:spcAft>
              <a:defRPr sz="1200">
                <a:solidFill>
                  <a:schemeClr val="tx1"/>
                </a:solidFill>
                <a:latin typeface="Palatino Linotype" panose="02040502050505030304" pitchFamily="18" charset="0"/>
              </a:defRPr>
            </a:lvl9pPr>
          </a:lstStyle>
          <a:p>
            <a:pPr eaLnBrk="1" hangingPunct="1">
              <a:spcBef>
                <a:spcPct val="0"/>
              </a:spcBef>
              <a:defRPr/>
            </a:pPr>
            <a:endParaRPr lang="el-GR" altLang="el-GR" sz="2400">
              <a:latin typeface="Times New Roman" panose="02020603050405020304" pitchFamily="18" charset="0"/>
            </a:endParaRPr>
          </a:p>
        </p:txBody>
      </p:sp>
      <p:sp>
        <p:nvSpPr>
          <p:cNvPr id="1034" name="Line 12"/>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l-GR"/>
          </a:p>
        </p:txBody>
      </p:sp>
    </p:spTree>
  </p:cSld>
  <p:clrMap bg1="lt1" tx1="dk1" bg2="lt2" tx2="dk2" accent1="accent1" accent2="accent2" accent3="accent3" accent4="accent4" accent5="accent5" accent6="accent6" hlink="hlink" folHlink="folHlink"/>
  <p:sldLayoutIdLst>
    <p:sldLayoutId id="2147483810"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ransition spd="med">
    <p:fade/>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ene.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subTitle" idx="4294967295"/>
          </p:nvPr>
        </p:nvSpPr>
        <p:spPr>
          <a:xfrm>
            <a:off x="228600" y="3122613"/>
            <a:ext cx="8534400" cy="3402012"/>
          </a:xfrm>
          <a:solidFill>
            <a:srgbClr val="FFFFFF"/>
          </a:solidFill>
          <a:ln>
            <a:solidFill>
              <a:srgbClr val="000000"/>
            </a:solidFill>
          </a:ln>
        </p:spPr>
        <p:txBody>
          <a:bodyPr/>
          <a:lstStyle/>
          <a:p>
            <a:pPr marL="0" indent="0" algn="ctr">
              <a:spcBef>
                <a:spcPct val="0"/>
              </a:spcBef>
              <a:buClrTx/>
              <a:buSzTx/>
              <a:buFontTx/>
              <a:buNone/>
              <a:defRPr/>
            </a:pPr>
            <a:endParaRPr lang="en-US" sz="2000" dirty="0">
              <a:latin typeface="Calibri" pitchFamily="34" charset="0"/>
            </a:endParaRPr>
          </a:p>
          <a:p>
            <a:pPr marL="0" indent="0" algn="ctr">
              <a:spcBef>
                <a:spcPct val="0"/>
              </a:spcBef>
              <a:buClrTx/>
              <a:buSzTx/>
              <a:buFontTx/>
              <a:buNone/>
              <a:defRPr/>
            </a:pPr>
            <a:endParaRPr lang="en-US" sz="1600" dirty="0">
              <a:latin typeface="Calibri" pitchFamily="34" charset="0"/>
            </a:endParaRPr>
          </a:p>
          <a:p>
            <a:pPr marL="0" indent="0" algn="ctr">
              <a:spcBef>
                <a:spcPct val="0"/>
              </a:spcBef>
              <a:buClrTx/>
              <a:buSzTx/>
              <a:buFontTx/>
              <a:buNone/>
              <a:defRPr/>
            </a:pPr>
            <a:r>
              <a:rPr lang="en-US" sz="1800" dirty="0">
                <a:latin typeface="Calibri" pitchFamily="34" charset="0"/>
              </a:rPr>
              <a:t>A Presentation by</a:t>
            </a:r>
            <a:endParaRPr lang="el-GR" sz="1800" dirty="0">
              <a:latin typeface="Calibri" pitchFamily="34" charset="0"/>
            </a:endParaRPr>
          </a:p>
          <a:p>
            <a:pPr marL="0" indent="0" algn="ctr">
              <a:spcBef>
                <a:spcPct val="0"/>
              </a:spcBef>
              <a:buClrTx/>
              <a:buSzTx/>
              <a:buFontTx/>
              <a:buNone/>
              <a:defRPr/>
            </a:pPr>
            <a:r>
              <a:rPr lang="en-US" sz="1800" b="1" dirty="0">
                <a:latin typeface="Calibri" pitchFamily="34" charset="0"/>
              </a:rPr>
              <a:t>Dimitris </a:t>
            </a:r>
            <a:r>
              <a:rPr lang="en-US" sz="1800" b="1" dirty="0" err="1">
                <a:latin typeface="Calibri" pitchFamily="34" charset="0"/>
              </a:rPr>
              <a:t>Mezartasoglou</a:t>
            </a:r>
            <a:r>
              <a:rPr lang="en-US" sz="1800" dirty="0">
                <a:latin typeface="Calibri" pitchFamily="34" charset="0"/>
              </a:rPr>
              <a:t> </a:t>
            </a:r>
            <a:endParaRPr lang="el-GR" sz="1800" dirty="0">
              <a:latin typeface="Calibri" pitchFamily="34" charset="0"/>
            </a:endParaRPr>
          </a:p>
          <a:p>
            <a:pPr marL="0" indent="0" algn="ctr">
              <a:spcBef>
                <a:spcPct val="0"/>
              </a:spcBef>
              <a:buClrTx/>
              <a:buSzTx/>
              <a:buFontTx/>
              <a:buNone/>
              <a:defRPr/>
            </a:pPr>
            <a:r>
              <a:rPr lang="en-US" sz="1800" dirty="0">
                <a:latin typeface="Calibri" pitchFamily="34" charset="0"/>
              </a:rPr>
              <a:t>Head of Research, </a:t>
            </a:r>
            <a:r>
              <a:rPr lang="el-GR" sz="1800" dirty="0">
                <a:latin typeface="Calibri" pitchFamily="34" charset="0"/>
              </a:rPr>
              <a:t>ΙΕΝΕ</a:t>
            </a:r>
            <a:endParaRPr lang="en-US" sz="1800" dirty="0">
              <a:latin typeface="Calibri" pitchFamily="34" charset="0"/>
            </a:endParaRPr>
          </a:p>
          <a:p>
            <a:pPr algn="ctr">
              <a:spcBef>
                <a:spcPct val="0"/>
              </a:spcBef>
              <a:buFont typeface="Wingdings" pitchFamily="2" charset="2"/>
              <a:buNone/>
              <a:defRPr/>
            </a:pPr>
            <a:endParaRPr lang="en-US" sz="1600" i="1" dirty="0">
              <a:latin typeface="Calibri" pitchFamily="34" charset="0"/>
            </a:endParaRPr>
          </a:p>
          <a:p>
            <a:pPr algn="ctr">
              <a:spcBef>
                <a:spcPct val="0"/>
              </a:spcBef>
              <a:buFont typeface="Wingdings" pitchFamily="2" charset="2"/>
              <a:buNone/>
              <a:defRPr/>
            </a:pPr>
            <a:endParaRPr lang="en-US" sz="1600" i="1" dirty="0">
              <a:latin typeface="Calibri" pitchFamily="34" charset="0"/>
            </a:endParaRPr>
          </a:p>
          <a:p>
            <a:pPr algn="ctr">
              <a:spcBef>
                <a:spcPct val="0"/>
              </a:spcBef>
              <a:buFont typeface="Wingdings" pitchFamily="2" charset="2"/>
              <a:buNone/>
              <a:defRPr/>
            </a:pPr>
            <a:endParaRPr lang="en-US" sz="1600" i="1" dirty="0">
              <a:latin typeface="Calibri" pitchFamily="34" charset="0"/>
            </a:endParaRPr>
          </a:p>
          <a:p>
            <a:pPr algn="ctr">
              <a:spcBef>
                <a:spcPct val="0"/>
              </a:spcBef>
              <a:buFont typeface="Wingdings" pitchFamily="2" charset="2"/>
              <a:buNone/>
              <a:defRPr/>
            </a:pPr>
            <a:r>
              <a:rPr lang="en-US" sz="1800" i="1" dirty="0">
                <a:latin typeface="Calibri" pitchFamily="34" charset="0"/>
              </a:rPr>
              <a:t> </a:t>
            </a:r>
          </a:p>
          <a:p>
            <a:pPr marL="0" indent="0" eaLnBrk="1" hangingPunct="1">
              <a:lnSpc>
                <a:spcPct val="80000"/>
              </a:lnSpc>
              <a:buFont typeface="Wingdings" pitchFamily="2" charset="2"/>
              <a:buNone/>
              <a:defRPr/>
            </a:pPr>
            <a:r>
              <a:rPr lang="en-US" sz="2400" dirty="0">
                <a:solidFill>
                  <a:schemeClr val="tx2"/>
                </a:solidFill>
              </a:rPr>
              <a:t>INSTITUTE OF ENERGY</a:t>
            </a:r>
          </a:p>
          <a:p>
            <a:pPr marL="0" indent="0" eaLnBrk="1" hangingPunct="1">
              <a:lnSpc>
                <a:spcPct val="80000"/>
              </a:lnSpc>
              <a:buFont typeface="Wingdings" pitchFamily="2" charset="2"/>
              <a:buNone/>
              <a:defRPr/>
            </a:pPr>
            <a:r>
              <a:rPr lang="en-US" sz="2400" dirty="0">
                <a:solidFill>
                  <a:schemeClr val="accent2"/>
                </a:solidFill>
              </a:rPr>
              <a:t>FOR SOUTH EAST EUROPE</a:t>
            </a:r>
            <a:endParaRPr lang="en-US" sz="2400" dirty="0">
              <a:solidFill>
                <a:schemeClr val="tx2"/>
              </a:solidFill>
            </a:endParaRPr>
          </a:p>
          <a:p>
            <a:pPr marL="0" indent="0" eaLnBrk="1" hangingPunct="1">
              <a:lnSpc>
                <a:spcPct val="80000"/>
              </a:lnSpc>
              <a:buFont typeface="Wingdings" pitchFamily="2" charset="2"/>
              <a:buNone/>
              <a:defRPr/>
            </a:pPr>
            <a:endParaRPr lang="en-US" sz="2400" dirty="0">
              <a:solidFill>
                <a:schemeClr val="tx2"/>
              </a:solidFill>
            </a:endParaRPr>
          </a:p>
          <a:p>
            <a:pPr marL="0" indent="0" eaLnBrk="1" hangingPunct="1">
              <a:lnSpc>
                <a:spcPct val="80000"/>
              </a:lnSpc>
              <a:buFont typeface="Wingdings" pitchFamily="2" charset="2"/>
              <a:buNone/>
              <a:defRPr/>
            </a:pPr>
            <a:endParaRPr lang="el-GR" sz="2400" dirty="0">
              <a:solidFill>
                <a:schemeClr val="accent2"/>
              </a:solidFill>
            </a:endParaRPr>
          </a:p>
        </p:txBody>
      </p:sp>
      <p:sp>
        <p:nvSpPr>
          <p:cNvPr id="3075" name="Rectangle 3"/>
          <p:cNvSpPr>
            <a:spLocks noChangeArrowheads="1"/>
          </p:cNvSpPr>
          <p:nvPr/>
        </p:nvSpPr>
        <p:spPr bwMode="auto">
          <a:xfrm>
            <a:off x="2124075" y="549275"/>
            <a:ext cx="5256213" cy="576263"/>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0"/>
              </a:spcBef>
              <a:buClrTx/>
              <a:buSzTx/>
              <a:buFontTx/>
              <a:buNone/>
            </a:pPr>
            <a:endParaRPr lang="el-GR" altLang="el-GR" sz="1800">
              <a:solidFill>
                <a:schemeClr val="accent2"/>
              </a:solidFill>
            </a:endParaRPr>
          </a:p>
        </p:txBody>
      </p:sp>
      <p:sp>
        <p:nvSpPr>
          <p:cNvPr id="5124" name="Text Box 4"/>
          <p:cNvSpPr txBox="1">
            <a:spLocks noChangeArrowheads="1"/>
          </p:cNvSpPr>
          <p:nvPr/>
        </p:nvSpPr>
        <p:spPr bwMode="auto">
          <a:xfrm>
            <a:off x="228600" y="476250"/>
            <a:ext cx="8534400" cy="2446824"/>
          </a:xfrm>
          <a:prstGeom prst="rect">
            <a:avLst/>
          </a:prstGeom>
          <a:noFill/>
          <a:ln w="9525">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0"/>
              </a:spcBef>
              <a:buClrTx/>
              <a:buSzTx/>
              <a:buFontTx/>
              <a:buNone/>
              <a:defRPr/>
            </a:pPr>
            <a:endParaRPr lang="en-US" altLang="el-GR" sz="1600" b="1" dirty="0">
              <a:solidFill>
                <a:srgbClr val="4D4D73"/>
              </a:solidFill>
              <a:effectLst>
                <a:outerShdw blurRad="38100" dist="38100" dir="2700000" algn="tl">
                  <a:srgbClr val="C0C0C0"/>
                </a:outerShdw>
              </a:effectLst>
              <a:latin typeface="Times New Roman" pitchFamily="18" charset="0"/>
            </a:endParaRPr>
          </a:p>
          <a:p>
            <a:pPr algn="ctr">
              <a:spcBef>
                <a:spcPct val="0"/>
              </a:spcBef>
              <a:buClrTx/>
              <a:buSzTx/>
              <a:buFontTx/>
              <a:buNone/>
              <a:defRPr/>
            </a:pPr>
            <a:r>
              <a:rPr lang="en-US" altLang="el-GR" sz="2400" b="1" dirty="0">
                <a:solidFill>
                  <a:srgbClr val="4D4D73"/>
                </a:solidFill>
                <a:effectLst>
                  <a:outerShdw blurRad="38100" dist="38100" dir="2700000" algn="tl">
                    <a:srgbClr val="C0C0C0"/>
                  </a:outerShdw>
                </a:effectLst>
                <a:latin typeface="Times New Roman" pitchFamily="18" charset="0"/>
              </a:rPr>
              <a:t>“Turkey’s Energy Profile”</a:t>
            </a:r>
          </a:p>
          <a:p>
            <a:pPr algn="ctr">
              <a:spcBef>
                <a:spcPct val="0"/>
              </a:spcBef>
              <a:buClrTx/>
              <a:buSzTx/>
              <a:buFontTx/>
              <a:buNone/>
              <a:defRPr/>
            </a:pPr>
            <a:endParaRPr lang="el-GR" altLang="el-GR" sz="2500" b="1" dirty="0">
              <a:solidFill>
                <a:srgbClr val="4D4D73"/>
              </a:solidFill>
              <a:effectLst>
                <a:outerShdw blurRad="38100" dist="38100" dir="2700000" algn="tl">
                  <a:srgbClr val="C0C0C0"/>
                </a:outerShdw>
              </a:effectLst>
              <a:latin typeface="Times New Roman" pitchFamily="18" charset="0"/>
            </a:endParaRPr>
          </a:p>
          <a:p>
            <a:pPr algn="ctr">
              <a:spcBef>
                <a:spcPct val="0"/>
              </a:spcBef>
              <a:buClrTx/>
              <a:buSzTx/>
              <a:buNone/>
              <a:defRPr/>
            </a:pPr>
            <a:endParaRPr lang="en-US" sz="1800" dirty="0">
              <a:latin typeface="Calibri" pitchFamily="34" charset="0"/>
            </a:endParaRPr>
          </a:p>
          <a:p>
            <a:pPr algn="ctr">
              <a:spcBef>
                <a:spcPct val="0"/>
              </a:spcBef>
              <a:buClrTx/>
              <a:buSzTx/>
              <a:buNone/>
              <a:defRPr/>
            </a:pPr>
            <a:endParaRPr lang="en-US" sz="1800" dirty="0">
              <a:latin typeface="Calibri" pitchFamily="34" charset="0"/>
            </a:endParaRPr>
          </a:p>
          <a:p>
            <a:pPr algn="ctr">
              <a:spcBef>
                <a:spcPct val="0"/>
              </a:spcBef>
              <a:buClrTx/>
              <a:buSzTx/>
              <a:buNone/>
              <a:defRPr/>
            </a:pPr>
            <a:endParaRPr lang="en-US" sz="1400" dirty="0">
              <a:latin typeface="Calibri" pitchFamily="34" charset="0"/>
            </a:endParaRPr>
          </a:p>
          <a:p>
            <a:pPr algn="ctr">
              <a:spcBef>
                <a:spcPct val="0"/>
              </a:spcBef>
              <a:buClrTx/>
              <a:buSzTx/>
              <a:buNone/>
              <a:defRPr/>
            </a:pPr>
            <a:endParaRPr lang="en-US" sz="600" dirty="0">
              <a:latin typeface="Calibri" pitchFamily="34" charset="0"/>
            </a:endParaRPr>
          </a:p>
          <a:p>
            <a:pPr algn="ctr">
              <a:spcBef>
                <a:spcPct val="0"/>
              </a:spcBef>
              <a:buClrTx/>
              <a:buSzTx/>
              <a:buNone/>
              <a:defRPr/>
            </a:pPr>
            <a:r>
              <a:rPr lang="en-US" sz="1600" dirty="0">
                <a:latin typeface="Calibri" pitchFamily="34" charset="0"/>
              </a:rPr>
              <a:t>IDIS Conference Hall </a:t>
            </a:r>
          </a:p>
          <a:p>
            <a:pPr algn="ctr">
              <a:spcBef>
                <a:spcPct val="0"/>
              </a:spcBef>
              <a:buClrTx/>
              <a:buSzTx/>
              <a:buFont typeface="Wingdings" pitchFamily="2" charset="2"/>
              <a:buNone/>
              <a:defRPr/>
            </a:pPr>
            <a:r>
              <a:rPr lang="en-US" sz="1600" i="1" dirty="0">
                <a:latin typeface="Calibri" pitchFamily="34" charset="0"/>
              </a:rPr>
              <a:t>June 13, 2018</a:t>
            </a:r>
            <a:endParaRPr lang="el-GR" altLang="el-GR" sz="1800" b="1" dirty="0">
              <a:solidFill>
                <a:schemeClr val="accent2"/>
              </a:solidFill>
            </a:endParaRPr>
          </a:p>
        </p:txBody>
      </p:sp>
      <p:sp>
        <p:nvSpPr>
          <p:cNvPr id="3077" name="Rectangle 5"/>
          <p:cNvSpPr>
            <a:spLocks noChangeArrowheads="1"/>
          </p:cNvSpPr>
          <p:nvPr/>
        </p:nvSpPr>
        <p:spPr bwMode="auto">
          <a:xfrm>
            <a:off x="228600" y="5333999"/>
            <a:ext cx="8534400" cy="11271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79" name="Rectangle 8" descr="Gold bar"/>
          <p:cNvSpPr>
            <a:spLocks noChangeArrowheads="1"/>
          </p:cNvSpPr>
          <p:nvPr/>
        </p:nvSpPr>
        <p:spPr bwMode="auto">
          <a:xfrm>
            <a:off x="228600" y="2924944"/>
            <a:ext cx="29210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80" name="Rectangle 9" descr="Orange bar"/>
          <p:cNvSpPr>
            <a:spLocks noChangeArrowheads="1"/>
          </p:cNvSpPr>
          <p:nvPr/>
        </p:nvSpPr>
        <p:spPr bwMode="auto">
          <a:xfrm>
            <a:off x="3098800" y="2924944"/>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81" name="Rectangle 10" descr="Slate bar"/>
          <p:cNvSpPr>
            <a:spLocks noChangeArrowheads="1"/>
          </p:cNvSpPr>
          <p:nvPr/>
        </p:nvSpPr>
        <p:spPr bwMode="auto">
          <a:xfrm>
            <a:off x="5918200" y="2924944"/>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pic>
        <p:nvPicPr>
          <p:cNvPr id="3082"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488" y="5589588"/>
            <a:ext cx="14827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xmlns="" id="{D3543F35-61C9-4D92-A075-BECCF170EE05}"/>
              </a:ext>
            </a:extLst>
          </p:cNvPr>
          <p:cNvPicPr>
            <a:picLocks noChangeAspect="1"/>
          </p:cNvPicPr>
          <p:nvPr/>
        </p:nvPicPr>
        <p:blipFill rotWithShape="1">
          <a:blip r:embed="rId4"/>
          <a:srcRect l="8000" t="18500" r="9681" b="59966"/>
          <a:stretch/>
        </p:blipFill>
        <p:spPr>
          <a:xfrm>
            <a:off x="2124075" y="1306087"/>
            <a:ext cx="4669909" cy="97728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Breakdown of Electricity Generation in Turkey</a:t>
            </a:r>
            <a:br>
              <a:rPr lang="en-US" altLang="el-GR" dirty="0">
                <a:solidFill>
                  <a:srgbClr val="666699"/>
                </a:solidFill>
                <a:latin typeface="Calibri" panose="020F0502020204030204" pitchFamily="34" charset="0"/>
              </a:rPr>
            </a:br>
            <a:r>
              <a:rPr lang="en-US" altLang="el-GR" dirty="0">
                <a:solidFill>
                  <a:srgbClr val="666699"/>
                </a:solidFill>
                <a:latin typeface="Calibri" panose="020F0502020204030204" pitchFamily="34" charset="0"/>
              </a:rPr>
              <a:t>(2016=273.4 </a:t>
            </a:r>
            <a:r>
              <a:rPr lang="en-US" altLang="el-GR" dirty="0" err="1">
                <a:solidFill>
                  <a:srgbClr val="666699"/>
                </a:solidFill>
                <a:latin typeface="Calibri" panose="020F0502020204030204" pitchFamily="34" charset="0"/>
              </a:rPr>
              <a:t>TWh</a:t>
            </a:r>
            <a:r>
              <a:rPr lang="en-US" altLang="el-GR" dirty="0">
                <a:solidFill>
                  <a:srgbClr val="666699"/>
                </a:solidFill>
                <a:latin typeface="Calibri" panose="020F0502020204030204" pitchFamily="34" charset="0"/>
              </a:rPr>
              <a:t>) </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2" y="621674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IEA</a:t>
            </a:r>
          </a:p>
        </p:txBody>
      </p:sp>
      <p:pic>
        <p:nvPicPr>
          <p:cNvPr id="7" name="Εικόνα 6">
            <a:extLst>
              <a:ext uri="{FF2B5EF4-FFF2-40B4-BE49-F238E27FC236}">
                <a16:creationId xmlns:a16="http://schemas.microsoft.com/office/drawing/2014/main" xmlns="" id="{E76D28CE-3589-4022-8EF4-1C6DF4AF2F86}"/>
              </a:ext>
            </a:extLst>
          </p:cNvPr>
          <p:cNvPicPr>
            <a:picLocks noChangeAspect="1"/>
          </p:cNvPicPr>
          <p:nvPr/>
        </p:nvPicPr>
        <p:blipFill rotWithShape="1">
          <a:blip r:embed="rId4"/>
          <a:srcRect l="25641" t="42650" r="22281" b="14429"/>
          <a:stretch/>
        </p:blipFill>
        <p:spPr>
          <a:xfrm>
            <a:off x="1115616" y="1596382"/>
            <a:ext cx="7007849" cy="4620367"/>
          </a:xfrm>
          <a:prstGeom prst="rect">
            <a:avLst/>
          </a:prstGeom>
        </p:spPr>
      </p:pic>
    </p:spTree>
    <p:extLst>
      <p:ext uri="{BB962C8B-B14F-4D97-AF65-F5344CB8AC3E}">
        <p14:creationId xmlns:p14="http://schemas.microsoft.com/office/powerpoint/2010/main" xmlns="" val="39766728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Turkey’s 2016 Energy Balance</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xmlns="" id="{D12EEC31-1FBC-4845-90BC-91730BDE2567}"/>
              </a:ext>
            </a:extLst>
          </p:cNvPr>
          <p:cNvPicPr>
            <a:picLocks noChangeAspect="1"/>
          </p:cNvPicPr>
          <p:nvPr/>
        </p:nvPicPr>
        <p:blipFill rotWithShape="1">
          <a:blip r:embed="rId4"/>
          <a:srcRect l="54200" t="51253" r="11361" b="17451"/>
          <a:stretch/>
        </p:blipFill>
        <p:spPr>
          <a:xfrm>
            <a:off x="1223628" y="1740263"/>
            <a:ext cx="6696744" cy="4868443"/>
          </a:xfrm>
          <a:prstGeom prst="rect">
            <a:avLst/>
          </a:prstGeom>
        </p:spPr>
      </p:pic>
    </p:spTree>
    <p:extLst>
      <p:ext uri="{BB962C8B-B14F-4D97-AF65-F5344CB8AC3E}">
        <p14:creationId xmlns:p14="http://schemas.microsoft.com/office/powerpoint/2010/main" xmlns="" val="2670559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Energy Security in Turkey</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2" y="621674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IEA</a:t>
            </a:r>
          </a:p>
        </p:txBody>
      </p:sp>
      <p:pic>
        <p:nvPicPr>
          <p:cNvPr id="12" name="Εικόνα 11">
            <a:extLst>
              <a:ext uri="{FF2B5EF4-FFF2-40B4-BE49-F238E27FC236}">
                <a16:creationId xmlns:a16="http://schemas.microsoft.com/office/drawing/2014/main" xmlns="" id="{842265AD-0944-49C5-B59C-2CC956B3DE81}"/>
              </a:ext>
            </a:extLst>
          </p:cNvPr>
          <p:cNvPicPr>
            <a:picLocks noChangeAspect="1"/>
          </p:cNvPicPr>
          <p:nvPr/>
        </p:nvPicPr>
        <p:blipFill rotWithShape="1">
          <a:blip r:embed="rId4"/>
          <a:srcRect l="1112" t="39932" r="54199" b="22700"/>
          <a:stretch/>
        </p:blipFill>
        <p:spPr>
          <a:xfrm>
            <a:off x="1475656" y="1700808"/>
            <a:ext cx="6543675" cy="4377420"/>
          </a:xfrm>
          <a:prstGeom prst="rect">
            <a:avLst/>
          </a:prstGeom>
        </p:spPr>
      </p:pic>
    </p:spTree>
    <p:extLst>
      <p:ext uri="{BB962C8B-B14F-4D97-AF65-F5344CB8AC3E}">
        <p14:creationId xmlns:p14="http://schemas.microsoft.com/office/powerpoint/2010/main" xmlns="" val="20392646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Turkey’s Energy Strategy Towards 2023</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051">
            <a:extLst>
              <a:ext uri="{FF2B5EF4-FFF2-40B4-BE49-F238E27FC236}">
                <a16:creationId xmlns:a16="http://schemas.microsoft.com/office/drawing/2014/main" xmlns="" id="{DB464D80-3B4E-4746-87F2-499685A3CDE0}"/>
              </a:ext>
            </a:extLst>
          </p:cNvPr>
          <p:cNvSpPr txBox="1">
            <a:spLocks noChangeArrowheads="1"/>
          </p:cNvSpPr>
          <p:nvPr/>
        </p:nvSpPr>
        <p:spPr bwMode="auto">
          <a:xfrm>
            <a:off x="467544" y="1412776"/>
            <a:ext cx="8229600"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gn="just">
              <a:spcBef>
                <a:spcPts val="1200"/>
              </a:spcBef>
              <a:spcAft>
                <a:spcPts val="0"/>
              </a:spcAft>
            </a:pPr>
            <a:r>
              <a:rPr lang="en-US" sz="1700" kern="0" dirty="0">
                <a:latin typeface="Calibri" panose="020F0502020204030204" pitchFamily="34" charset="0"/>
                <a:ea typeface="Calibri" panose="020F0502020204030204" pitchFamily="34" charset="0"/>
                <a:cs typeface="Times New Roman" panose="02020603050405020304" pitchFamily="18" charset="0"/>
              </a:rPr>
              <a:t>Turkey’s ambitious vision for 2023, the centennial foundation of the Republic, envisages grandiose targets for the country’s energy sector. Some of these targets include:</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Raising the total installed power capacity to 120 GW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78.5 GW)</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Increasing the share of RES to 30%</a:t>
            </a:r>
            <a:r>
              <a:rPr lang="el-GR" sz="1600" kern="0" dirty="0">
                <a:latin typeface="Calibri" panose="020F0502020204030204" pitchFamily="34" charset="0"/>
                <a:ea typeface="Calibri" panose="020F0502020204030204" pitchFamily="34" charset="0"/>
                <a:cs typeface="Times New Roman" panose="02020603050405020304" pitchFamily="18" charset="0"/>
              </a:rPr>
              <a:t> </a:t>
            </a:r>
            <a:r>
              <a:rPr lang="en-US" sz="1600" kern="0" dirty="0">
                <a:latin typeface="Calibri" panose="020F0502020204030204" pitchFamily="34" charset="0"/>
                <a:ea typeface="Calibri" panose="020F0502020204030204" pitchFamily="34" charset="0"/>
                <a:cs typeface="Times New Roman" panose="02020603050405020304" pitchFamily="18" charset="0"/>
              </a:rPr>
              <a:t>in the country’s electricity mix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16%)</a:t>
            </a:r>
          </a:p>
          <a:p>
            <a:pPr marL="685800" lvl="1" algn="just">
              <a:spcBef>
                <a:spcPts val="1200"/>
              </a:spcBef>
              <a:spcAft>
                <a:spcPts val="0"/>
              </a:spcAft>
            </a:pPr>
            <a:r>
              <a:rPr lang="en-US" sz="1600" kern="0" dirty="0" err="1">
                <a:latin typeface="Calibri" panose="020F0502020204030204" pitchFamily="34" charset="0"/>
                <a:ea typeface="Calibri" panose="020F0502020204030204" pitchFamily="34" charset="0"/>
                <a:cs typeface="Times New Roman" panose="02020603050405020304" pitchFamily="18" charset="0"/>
              </a:rPr>
              <a:t>Maximising</a:t>
            </a:r>
            <a:r>
              <a:rPr lang="en-US" sz="1600" kern="0" dirty="0">
                <a:latin typeface="Calibri" panose="020F0502020204030204" pitchFamily="34" charset="0"/>
                <a:ea typeface="Calibri" panose="020F0502020204030204" pitchFamily="34" charset="0"/>
                <a:cs typeface="Times New Roman" panose="02020603050405020304" pitchFamily="18" charset="0"/>
              </a:rPr>
              <a:t> the use of hydro: 100% utilization target (~40-45 GW)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26.7 GW)</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Increasing the installed capacity based on wind power to 20,000 MW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5.7 GW)</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Installing power plants that will provide 1,000 MW of geothermal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820.9 MW)</a:t>
            </a:r>
            <a:r>
              <a:rPr lang="en-US" sz="1600" kern="0" dirty="0">
                <a:latin typeface="Calibri" panose="020F0502020204030204" pitchFamily="34" charset="0"/>
                <a:ea typeface="Calibri" panose="020F0502020204030204" pitchFamily="34" charset="0"/>
                <a:cs typeface="Times New Roman" panose="02020603050405020304" pitchFamily="18" charset="0"/>
              </a:rPr>
              <a:t> and 5,000 MW of solar energy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832.5 MW)</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Extending the use of smart grids</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Raising the annual gas storage capacity to more than 5 bcm </a:t>
            </a:r>
            <a:r>
              <a:rPr lang="en-US" sz="1600" b="1" kern="0" dirty="0">
                <a:latin typeface="Calibri" panose="020F0502020204030204" pitchFamily="34" charset="0"/>
                <a:ea typeface="Calibri" panose="020F0502020204030204" pitchFamily="34" charset="0"/>
                <a:cs typeface="Times New Roman" panose="02020603050405020304" pitchFamily="18" charset="0"/>
              </a:rPr>
              <a:t>(2017: 4 bcm/y)</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Introducing nuclear energy into the energy mix (</a:t>
            </a:r>
            <a:r>
              <a:rPr lang="en-US" sz="1600" kern="0" dirty="0" err="1">
                <a:latin typeface="Calibri" panose="020F0502020204030204" pitchFamily="34" charset="0"/>
                <a:ea typeface="Calibri" panose="020F0502020204030204" pitchFamily="34" charset="0"/>
                <a:cs typeface="Times New Roman" panose="02020603050405020304" pitchFamily="18" charset="0"/>
              </a:rPr>
              <a:t>Akkuyu</a:t>
            </a:r>
            <a:r>
              <a:rPr lang="en-US" sz="1600" kern="0" dirty="0">
                <a:latin typeface="Calibri" panose="020F0502020204030204" pitchFamily="34" charset="0"/>
                <a:ea typeface="Calibri" panose="020F0502020204030204" pitchFamily="34" charset="0"/>
                <a:cs typeface="Times New Roman" panose="02020603050405020304" pitchFamily="18" charset="0"/>
              </a:rPr>
              <a:t> – under construction since April 2018, </a:t>
            </a:r>
            <a:r>
              <a:rPr lang="en-US" sz="1600" kern="0" dirty="0" err="1">
                <a:latin typeface="Calibri" panose="020F0502020204030204" pitchFamily="34" charset="0"/>
                <a:ea typeface="Calibri" panose="020F0502020204030204" pitchFamily="34" charset="0"/>
                <a:cs typeface="Times New Roman" panose="02020603050405020304" pitchFamily="18" charset="0"/>
              </a:rPr>
              <a:t>Sinop</a:t>
            </a:r>
            <a:r>
              <a:rPr lang="en-US" sz="1600" kern="0" dirty="0">
                <a:latin typeface="Calibri" panose="020F0502020204030204" pitchFamily="34" charset="0"/>
                <a:ea typeface="Calibri" panose="020F0502020204030204" pitchFamily="34" charset="0"/>
                <a:cs typeface="Times New Roman" panose="02020603050405020304" pitchFamily="18" charset="0"/>
              </a:rPr>
              <a:t> – under development)</a:t>
            </a: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Increasing the coal-fired installed capacity to 30 GW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17.3 GW)</a:t>
            </a:r>
            <a:endParaRPr lang="en-US" sz="1700" b="1" kern="0" dirty="0">
              <a:latin typeface="Calibri" panose="020F0502020204030204" pitchFamily="34" charset="0"/>
              <a:ea typeface="Calibri" panose="020F0502020204030204" pitchFamily="34" charset="0"/>
              <a:cs typeface="Times New Roman" panose="02020603050405020304" pitchFamily="18" charset="0"/>
            </a:endParaRPr>
          </a:p>
          <a:p>
            <a:pPr marL="685800" lvl="1" algn="just">
              <a:spcBef>
                <a:spcPts val="1200"/>
              </a:spcBef>
              <a:spcAft>
                <a:spcPts val="0"/>
              </a:spcAft>
            </a:pPr>
            <a:r>
              <a:rPr lang="en-US" sz="1600" kern="0" dirty="0">
                <a:latin typeface="Calibri" panose="020F0502020204030204" pitchFamily="34" charset="0"/>
                <a:ea typeface="Calibri" panose="020F0502020204030204" pitchFamily="34" charset="0"/>
                <a:cs typeface="Times New Roman" panose="02020603050405020304" pitchFamily="18" charset="0"/>
              </a:rPr>
              <a:t>Reducing energy intensity by 20%</a:t>
            </a:r>
            <a:r>
              <a:rPr lang="el-GR" sz="1600" kern="0" dirty="0">
                <a:latin typeface="Calibri" panose="020F0502020204030204" pitchFamily="34" charset="0"/>
                <a:ea typeface="Calibri" panose="020F0502020204030204" pitchFamily="34" charset="0"/>
                <a:cs typeface="Times New Roman" panose="02020603050405020304" pitchFamily="18" charset="0"/>
              </a:rPr>
              <a:t> </a:t>
            </a:r>
            <a:r>
              <a:rPr lang="en-US" sz="1600" kern="0" dirty="0">
                <a:latin typeface="Calibri" panose="020F0502020204030204" pitchFamily="34" charset="0"/>
                <a:ea typeface="Calibri" panose="020F0502020204030204" pitchFamily="34" charset="0"/>
                <a:cs typeface="Times New Roman" panose="02020603050405020304" pitchFamily="18" charset="0"/>
              </a:rPr>
              <a:t>below 2010 levels </a:t>
            </a:r>
            <a:r>
              <a:rPr lang="en-US" sz="1600" b="1" kern="0" dirty="0">
                <a:latin typeface="Calibri" panose="020F0502020204030204" pitchFamily="34" charset="0"/>
                <a:ea typeface="Calibri" panose="020F0502020204030204" pitchFamily="34" charset="0"/>
                <a:cs typeface="Times New Roman" panose="02020603050405020304" pitchFamily="18" charset="0"/>
              </a:rPr>
              <a:t>(2016: 73 Mtoe/$</a:t>
            </a:r>
            <a:r>
              <a:rPr lang="en-US" sz="1600" b="1" kern="0" dirty="0" err="1">
                <a:latin typeface="Calibri" panose="020F0502020204030204" pitchFamily="34" charset="0"/>
                <a:ea typeface="Calibri" panose="020F0502020204030204" pitchFamily="34" charset="0"/>
                <a:cs typeface="Times New Roman" panose="02020603050405020304" pitchFamily="18" charset="0"/>
              </a:rPr>
              <a:t>PPPmn</a:t>
            </a:r>
            <a:r>
              <a:rPr lang="en-US" sz="1600" b="1" kern="0" dirty="0">
                <a:latin typeface="Calibri" panose="020F0502020204030204" pitchFamily="34" charset="0"/>
                <a:ea typeface="Calibri" panose="020F0502020204030204" pitchFamily="34" charset="0"/>
                <a:cs typeface="Times New Roman" panose="02020603050405020304" pitchFamily="18" charset="0"/>
              </a:rPr>
              <a:t>)</a:t>
            </a:r>
            <a:endParaRPr lang="en-US" sz="1400" b="1"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001537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Energy Exchange Istanbul (EXIST)</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051">
            <a:extLst>
              <a:ext uri="{FF2B5EF4-FFF2-40B4-BE49-F238E27FC236}">
                <a16:creationId xmlns:a16="http://schemas.microsoft.com/office/drawing/2014/main" xmlns="" id="{4A007A30-6D45-473D-93F3-A82B93E85672}"/>
              </a:ext>
            </a:extLst>
          </p:cNvPr>
          <p:cNvSpPr txBox="1">
            <a:spLocks noChangeArrowheads="1"/>
          </p:cNvSpPr>
          <p:nvPr/>
        </p:nvSpPr>
        <p:spPr bwMode="auto">
          <a:xfrm>
            <a:off x="611560" y="1597025"/>
            <a:ext cx="8229600"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just">
              <a:spcBef>
                <a:spcPts val="1200"/>
              </a:spcBef>
              <a:spcAft>
                <a:spcPts val="0"/>
              </a:spcAft>
              <a:buNone/>
            </a:pPr>
            <a:r>
              <a:rPr lang="en-US" sz="1700" kern="0" dirty="0">
                <a:latin typeface="Calibri" panose="020F0502020204030204" pitchFamily="34" charset="0"/>
                <a:ea typeface="Calibri" panose="020F0502020204030204" pitchFamily="34" charset="0"/>
                <a:cs typeface="Times New Roman" panose="02020603050405020304" pitchFamily="18" charset="0"/>
              </a:rPr>
              <a:t>Established in March 2015</a:t>
            </a:r>
          </a:p>
          <a:p>
            <a:pPr lvl="1" algn="just">
              <a:spcBef>
                <a:spcPts val="1200"/>
              </a:spcBef>
              <a:spcAft>
                <a:spcPts val="0"/>
              </a:spcAft>
            </a:pPr>
            <a:r>
              <a:rPr lang="en-US" sz="1600" b="1" kern="0" dirty="0">
                <a:latin typeface="Calibri" panose="020F0502020204030204" pitchFamily="34" charset="0"/>
                <a:ea typeface="Calibri" panose="020F0502020204030204" pitchFamily="34" charset="0"/>
                <a:cs typeface="Times New Roman" panose="02020603050405020304" pitchFamily="18" charset="0"/>
              </a:rPr>
              <a:t>Electricity market operations:</a:t>
            </a:r>
          </a:p>
          <a:p>
            <a:pPr lvl="2" algn="just">
              <a:spcBef>
                <a:spcPts val="1200"/>
              </a:spcBef>
              <a:spcAft>
                <a:spcPts val="0"/>
              </a:spcAft>
              <a:buFont typeface="Wingdings" panose="05000000000000000000" pitchFamily="2" charset="2"/>
              <a:buChar char="Ø"/>
            </a:pPr>
            <a:r>
              <a:rPr lang="en-US" sz="1600" kern="0" dirty="0">
                <a:latin typeface="Calibri" panose="020F0502020204030204" pitchFamily="34" charset="0"/>
                <a:ea typeface="Calibri" panose="020F0502020204030204" pitchFamily="34" charset="0"/>
                <a:cs typeface="Times New Roman" panose="02020603050405020304" pitchFamily="18" charset="0"/>
              </a:rPr>
              <a:t>Day-ahead market</a:t>
            </a:r>
          </a:p>
          <a:p>
            <a:pPr lvl="2" algn="just">
              <a:spcBef>
                <a:spcPts val="1200"/>
              </a:spcBef>
              <a:spcAft>
                <a:spcPts val="0"/>
              </a:spcAft>
              <a:buFont typeface="Wingdings" panose="05000000000000000000" pitchFamily="2" charset="2"/>
              <a:buChar char="Ø"/>
            </a:pPr>
            <a:r>
              <a:rPr lang="en-US" sz="1600" kern="0" dirty="0">
                <a:latin typeface="Calibri" panose="020F0502020204030204" pitchFamily="34" charset="0"/>
                <a:ea typeface="Calibri" panose="020F0502020204030204" pitchFamily="34" charset="0"/>
                <a:cs typeface="Times New Roman" panose="02020603050405020304" pitchFamily="18" charset="0"/>
              </a:rPr>
              <a:t>Intra-day market</a:t>
            </a:r>
          </a:p>
          <a:p>
            <a:pPr lvl="2" algn="just">
              <a:spcBef>
                <a:spcPts val="1200"/>
              </a:spcBef>
              <a:spcAft>
                <a:spcPts val="0"/>
              </a:spcAft>
              <a:buFont typeface="Wingdings" panose="05000000000000000000" pitchFamily="2" charset="2"/>
              <a:buChar char="Ø"/>
            </a:pPr>
            <a:r>
              <a:rPr lang="en-US" sz="1600" kern="0" dirty="0">
                <a:latin typeface="Calibri" panose="020F0502020204030204" pitchFamily="34" charset="0"/>
                <a:ea typeface="Calibri" panose="020F0502020204030204" pitchFamily="34" charset="0"/>
                <a:cs typeface="Times New Roman" panose="02020603050405020304" pitchFamily="18" charset="0"/>
              </a:rPr>
              <a:t>Balancing market</a:t>
            </a:r>
          </a:p>
          <a:p>
            <a:pPr lvl="2" algn="just">
              <a:spcBef>
                <a:spcPts val="1200"/>
              </a:spcBef>
              <a:spcAft>
                <a:spcPts val="0"/>
              </a:spcAft>
              <a:buFont typeface="Wingdings" panose="05000000000000000000" pitchFamily="2" charset="2"/>
              <a:buChar char="Ø"/>
            </a:pPr>
            <a:r>
              <a:rPr lang="en-US" sz="1600" kern="0" dirty="0">
                <a:latin typeface="Calibri" panose="020F0502020204030204" pitchFamily="34" charset="0"/>
                <a:ea typeface="Calibri" panose="020F0502020204030204" pitchFamily="34" charset="0"/>
                <a:cs typeface="Times New Roman" panose="02020603050405020304" pitchFamily="18" charset="0"/>
              </a:rPr>
              <a:t>Market registration process</a:t>
            </a:r>
          </a:p>
          <a:p>
            <a:pPr lvl="2" algn="just">
              <a:spcBef>
                <a:spcPts val="1200"/>
              </a:spcBef>
              <a:spcAft>
                <a:spcPts val="0"/>
              </a:spcAft>
              <a:buFont typeface="Wingdings" panose="05000000000000000000" pitchFamily="2" charset="2"/>
              <a:buChar char="Ø"/>
            </a:pPr>
            <a:r>
              <a:rPr lang="en-US" sz="1600" kern="0" dirty="0">
                <a:latin typeface="Calibri" panose="020F0502020204030204" pitchFamily="34" charset="0"/>
                <a:ea typeface="Calibri" panose="020F0502020204030204" pitchFamily="34" charset="0"/>
                <a:cs typeface="Times New Roman" panose="02020603050405020304" pitchFamily="18" charset="0"/>
              </a:rPr>
              <a:t>Market settlement</a:t>
            </a:r>
          </a:p>
          <a:p>
            <a:pPr lvl="2" algn="just">
              <a:spcBef>
                <a:spcPts val="1200"/>
              </a:spcBef>
              <a:spcAft>
                <a:spcPts val="0"/>
              </a:spcAft>
              <a:buFont typeface="Wingdings" panose="05000000000000000000" pitchFamily="2" charset="2"/>
              <a:buChar char="Ø"/>
            </a:pPr>
            <a:endParaRPr lang="en-US" sz="900" kern="0" dirty="0">
              <a:latin typeface="Calibri" panose="020F0502020204030204" pitchFamily="34" charset="0"/>
              <a:ea typeface="Calibri" panose="020F0502020204030204" pitchFamily="34" charset="0"/>
              <a:cs typeface="Times New Roman" panose="02020603050405020304" pitchFamily="18" charset="0"/>
            </a:endParaRPr>
          </a:p>
          <a:p>
            <a:pPr lvl="2" algn="just">
              <a:spcBef>
                <a:spcPts val="1200"/>
              </a:spcBef>
              <a:spcAft>
                <a:spcPts val="0"/>
              </a:spcAft>
              <a:buFont typeface="Wingdings" panose="05000000000000000000" pitchFamily="2" charset="2"/>
              <a:buChar char="Ø"/>
            </a:pPr>
            <a:endParaRPr lang="en-US" sz="900" kern="0" dirty="0">
              <a:latin typeface="Calibri" panose="020F0502020204030204" pitchFamily="34" charset="0"/>
              <a:ea typeface="Calibri" panose="020F0502020204030204" pitchFamily="34" charset="0"/>
              <a:cs typeface="Times New Roman" panose="02020603050405020304" pitchFamily="18" charset="0"/>
            </a:endParaRPr>
          </a:p>
          <a:p>
            <a:pPr lvl="1" algn="just">
              <a:spcBef>
                <a:spcPts val="1200"/>
              </a:spcBef>
              <a:spcAft>
                <a:spcPts val="0"/>
              </a:spcAft>
            </a:pPr>
            <a:r>
              <a:rPr lang="en-US" sz="1600" b="1" kern="0" dirty="0">
                <a:latin typeface="Calibri" panose="020F0502020204030204" pitchFamily="34" charset="0"/>
                <a:ea typeface="Calibri" panose="020F0502020204030204" pitchFamily="34" charset="0"/>
                <a:cs typeface="Times New Roman" panose="02020603050405020304" pitchFamily="18" charset="0"/>
              </a:rPr>
              <a:t>Natural gas market:</a:t>
            </a:r>
          </a:p>
          <a:p>
            <a:pPr lvl="2" algn="just">
              <a:spcBef>
                <a:spcPts val="1200"/>
              </a:spcBef>
              <a:spcAft>
                <a:spcPts val="0"/>
              </a:spcAft>
              <a:buFont typeface="Wingdings" panose="05000000000000000000" pitchFamily="2" charset="2"/>
              <a:buChar char="Ø"/>
            </a:pPr>
            <a:r>
              <a:rPr lang="en-US" sz="1600" b="1" kern="0" dirty="0">
                <a:latin typeface="Calibri" panose="020F0502020204030204" pitchFamily="34" charset="0"/>
                <a:ea typeface="Calibri" panose="020F0502020204030204" pitchFamily="34" charset="0"/>
                <a:cs typeface="Times New Roman" panose="02020603050405020304" pitchFamily="18" charset="0"/>
              </a:rPr>
              <a:t>Market operation started in April 2018: </a:t>
            </a:r>
            <a:r>
              <a:rPr lang="en-US" sz="1600" kern="0" dirty="0">
                <a:latin typeface="Calibri" panose="020F0502020204030204" pitchFamily="34" charset="0"/>
                <a:ea typeface="Calibri" panose="020F0502020204030204" pitchFamily="34" charset="0"/>
                <a:cs typeface="Times New Roman" panose="02020603050405020304" pitchFamily="18" charset="0"/>
              </a:rPr>
              <a:t>The first week of pilot online gas trading system was between April 1 and 7, 2018</a:t>
            </a:r>
          </a:p>
        </p:txBody>
      </p:sp>
      <p:pic>
        <p:nvPicPr>
          <p:cNvPr id="7" name="Εικόνα 6">
            <a:extLst>
              <a:ext uri="{FF2B5EF4-FFF2-40B4-BE49-F238E27FC236}">
                <a16:creationId xmlns:a16="http://schemas.microsoft.com/office/drawing/2014/main" xmlns="" id="{F20E3249-9C07-44D0-A7A7-A70146235D2D}"/>
              </a:ext>
            </a:extLst>
          </p:cNvPr>
          <p:cNvPicPr>
            <a:picLocks noChangeAspect="1"/>
          </p:cNvPicPr>
          <p:nvPr/>
        </p:nvPicPr>
        <p:blipFill>
          <a:blip r:embed="rId4"/>
          <a:stretch>
            <a:fillRect/>
          </a:stretch>
        </p:blipFill>
        <p:spPr>
          <a:xfrm>
            <a:off x="5839447" y="1537402"/>
            <a:ext cx="2592288" cy="3662121"/>
          </a:xfrm>
          <a:prstGeom prst="rect">
            <a:avLst/>
          </a:prstGeom>
        </p:spPr>
      </p:pic>
    </p:spTree>
    <p:extLst>
      <p:ext uri="{BB962C8B-B14F-4D97-AF65-F5344CB8AC3E}">
        <p14:creationId xmlns:p14="http://schemas.microsoft.com/office/powerpoint/2010/main" xmlns="" val="1938438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p:txBody>
          <a:bodyPr/>
          <a:lstStyle/>
          <a:p>
            <a:pPr>
              <a:defRPr/>
            </a:pPr>
            <a:r>
              <a:rPr lang="en-US" altLang="el-GR" kern="1200" dirty="0">
                <a:latin typeface="Calibri" pitchFamily="34" charset="0"/>
                <a:cs typeface="Times New Roman" pitchFamily="18" charset="0"/>
              </a:rPr>
              <a:t>Turkey’s Oil and Gas Infrastructure</a:t>
            </a:r>
            <a:endParaRPr lang="el-GR" altLang="el-GR" kern="1200" dirty="0">
              <a:latin typeface="Calibri" pitchFamily="34" charset="0"/>
              <a:cs typeface="Times New Roman" pitchFamily="18" charset="0"/>
            </a:endParaRPr>
          </a:p>
        </p:txBody>
      </p:sp>
      <p:pic>
        <p:nvPicPr>
          <p:cNvPr id="4100"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Θέση αριθμού διαφάνειας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spcBef>
                <a:spcPct val="0"/>
              </a:spcBef>
              <a:buClrTx/>
              <a:buSzTx/>
              <a:buFontTx/>
              <a:buNone/>
            </a:pPr>
            <a:fld id="{3EA3325D-218A-4D23-8253-EE0BDE434F44}" type="slidenum">
              <a:rPr lang="en-US" altLang="el-GR" sz="1000" smtClean="0"/>
              <a:pPr>
                <a:spcBef>
                  <a:spcPct val="0"/>
                </a:spcBef>
                <a:buClrTx/>
                <a:buSzTx/>
                <a:buFontTx/>
                <a:buNone/>
              </a:pPr>
              <a:t>15</a:t>
            </a:fld>
            <a:endParaRPr lang="en-US" altLang="el-GR" sz="1000"/>
          </a:p>
        </p:txBody>
      </p:sp>
      <p:sp>
        <p:nvSpPr>
          <p:cNvPr id="4" name="Ορθογώνιο 3">
            <a:extLst>
              <a:ext uri="{FF2B5EF4-FFF2-40B4-BE49-F238E27FC236}">
                <a16:creationId xmlns:a16="http://schemas.microsoft.com/office/drawing/2014/main" xmlns="" id="{0866B275-FB0E-48C7-8F67-99B664B6B93C}"/>
              </a:ext>
            </a:extLst>
          </p:cNvPr>
          <p:cNvSpPr/>
          <p:nvPr/>
        </p:nvSpPr>
        <p:spPr>
          <a:xfrm>
            <a:off x="4211960" y="6552315"/>
            <a:ext cx="1036438" cy="276999"/>
          </a:xfrm>
          <a:prstGeom prst="rect">
            <a:avLst/>
          </a:prstGeom>
        </p:spPr>
        <p:txBody>
          <a:bodyPr wrap="none">
            <a:spAutoFit/>
          </a:bodyPr>
          <a:lstStyle/>
          <a:p>
            <a:pPr marL="0" indent="0" algn="ctr" eaLnBrk="1" hangingPunct="1">
              <a:buNone/>
            </a:pPr>
            <a:r>
              <a:rPr lang="en-US" altLang="el-GR" dirty="0">
                <a:latin typeface="Calibri" pitchFamily="34" charset="0"/>
              </a:rPr>
              <a:t>Source: Platts</a:t>
            </a:r>
          </a:p>
        </p:txBody>
      </p:sp>
      <p:pic>
        <p:nvPicPr>
          <p:cNvPr id="1026" name="Picture 2" descr="Αποτέλεσμα εικόνας για oil and gas infrastructure in Turkey"/>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404" t="6066" r="1495" b="6001"/>
          <a:stretch/>
        </p:blipFill>
        <p:spPr bwMode="auto">
          <a:xfrm>
            <a:off x="457200" y="1700808"/>
            <a:ext cx="8373282" cy="4740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99378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8775" y="6234752"/>
            <a:ext cx="8785225" cy="369332"/>
          </a:xfrm>
          <a:prstGeom prst="rect">
            <a:avLst/>
          </a:prstGeom>
        </p:spPr>
        <p:txBody>
          <a:bodyPr>
            <a:spAutoFit/>
          </a:bodyPr>
          <a:lstStyle/>
          <a:p>
            <a:pPr algn="just">
              <a:spcBef>
                <a:spcPct val="50000"/>
              </a:spcBef>
              <a:defRPr/>
            </a:pPr>
            <a:r>
              <a:rPr lang="en-US" sz="900" dirty="0">
                <a:solidFill>
                  <a:srgbClr val="262626"/>
                </a:solidFill>
                <a:latin typeface="Calibri" panose="020F0502020204030204" pitchFamily="34" charset="0"/>
                <a:cs typeface="Calibri" panose="020F0502020204030204" pitchFamily="34" charset="0"/>
              </a:rPr>
              <a:t>NB.: The TANAP and TAP gas pipelines as well as Turkish Stream are under construction, with IGB at an advanced planning stage with FID already taken. The IAP, the IGI Poseidon in connection with East Med pipeline and the Vertical Corridor and the IGF are still in the study phase. Blue Stream and Trans Balkan are existing pipelines.</a:t>
            </a:r>
            <a:endParaRPr lang="el-GR" sz="2000" dirty="0">
              <a:latin typeface="Calibri" panose="020F0502020204030204" pitchFamily="34" charset="0"/>
              <a:cs typeface="Calibri" panose="020F0502020204030204" pitchFamily="34" charset="0"/>
            </a:endParaRPr>
          </a:p>
        </p:txBody>
      </p:sp>
      <p:sp>
        <p:nvSpPr>
          <p:cNvPr id="6" name="Ορθογώνιο 3"/>
          <p:cNvSpPr>
            <a:spLocks noChangeArrowheads="1"/>
          </p:cNvSpPr>
          <p:nvPr/>
        </p:nvSpPr>
        <p:spPr bwMode="auto">
          <a:xfrm>
            <a:off x="468314" y="457570"/>
            <a:ext cx="84248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n-US" sz="2800" dirty="0">
                <a:solidFill>
                  <a:schemeClr val="tx2"/>
                </a:solidFill>
                <a:latin typeface="Calibri" pitchFamily="34" charset="0"/>
                <a:ea typeface="+mj-ea"/>
                <a:cs typeface="+mj-cs"/>
              </a:rPr>
              <a:t>An Expanded Southern Gas Corridor</a:t>
            </a: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xmlns="" id="{FEC8289B-48E4-48C7-8BAC-25BD2E7C9999}"/>
              </a:ext>
            </a:extLst>
          </p:cNvPr>
          <p:cNvPicPr>
            <a:picLocks noChangeAspect="1"/>
          </p:cNvPicPr>
          <p:nvPr/>
        </p:nvPicPr>
        <p:blipFill>
          <a:blip r:embed="rId3"/>
          <a:stretch>
            <a:fillRect/>
          </a:stretch>
        </p:blipFill>
        <p:spPr>
          <a:xfrm>
            <a:off x="355553" y="981445"/>
            <a:ext cx="8682812" cy="5198044"/>
          </a:xfrm>
          <a:prstGeom prst="rect">
            <a:avLst/>
          </a:prstGeom>
        </p:spPr>
      </p:pic>
      <p:sp>
        <p:nvSpPr>
          <p:cNvPr id="8" name="Ορθογώνιο 7">
            <a:extLst>
              <a:ext uri="{FF2B5EF4-FFF2-40B4-BE49-F238E27FC236}">
                <a16:creationId xmlns:a16="http://schemas.microsoft.com/office/drawing/2014/main" xmlns="" id="{043A9383-8DCE-4BEF-9AF3-B30FB131CDCD}"/>
              </a:ext>
            </a:extLst>
          </p:cNvPr>
          <p:cNvSpPr/>
          <p:nvPr/>
        </p:nvSpPr>
        <p:spPr>
          <a:xfrm>
            <a:off x="4308873" y="6587948"/>
            <a:ext cx="776175" cy="230832"/>
          </a:xfrm>
          <a:prstGeom prst="rect">
            <a:avLst/>
          </a:prstGeom>
        </p:spPr>
        <p:txBody>
          <a:bodyPr wrap="none">
            <a:spAutoFit/>
          </a:bodyPr>
          <a:lstStyle/>
          <a:p>
            <a:pPr marL="0" indent="0" algn="ctr" eaLnBrk="1" hangingPunct="1">
              <a:buNone/>
            </a:pPr>
            <a:r>
              <a:rPr lang="en-US" altLang="el-GR" sz="900" dirty="0">
                <a:latin typeface="Calibri" pitchFamily="34" charset="0"/>
              </a:rPr>
              <a:t>Source: IENE</a:t>
            </a:r>
          </a:p>
        </p:txBody>
      </p:sp>
    </p:spTree>
    <p:extLst>
      <p:ext uri="{BB962C8B-B14F-4D97-AF65-F5344CB8AC3E}">
        <p14:creationId xmlns:p14="http://schemas.microsoft.com/office/powerpoint/2010/main" xmlns="" val="691794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3"/>
          <p:cNvSpPr>
            <a:spLocks noChangeArrowheads="1"/>
          </p:cNvSpPr>
          <p:nvPr/>
        </p:nvSpPr>
        <p:spPr bwMode="auto">
          <a:xfrm>
            <a:off x="468312" y="621613"/>
            <a:ext cx="84248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spcBef>
                <a:spcPct val="50000"/>
              </a:spcBef>
              <a:defRPr/>
            </a:pPr>
            <a:r>
              <a:rPr lang="en-US" sz="2800" dirty="0">
                <a:solidFill>
                  <a:schemeClr val="tx2"/>
                </a:solidFill>
                <a:latin typeface="Calibri" pitchFamily="34" charset="0"/>
                <a:ea typeface="+mj-ea"/>
                <a:cs typeface="+mj-cs"/>
              </a:rPr>
              <a:t>LNG Terminals in SE Europe</a:t>
            </a: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Ορθογώνιο 7">
            <a:extLst>
              <a:ext uri="{FF2B5EF4-FFF2-40B4-BE49-F238E27FC236}">
                <a16:creationId xmlns:a16="http://schemas.microsoft.com/office/drawing/2014/main" xmlns="" id="{043A9383-8DCE-4BEF-9AF3-B30FB131CDCD}"/>
              </a:ext>
            </a:extLst>
          </p:cNvPr>
          <p:cNvSpPr/>
          <p:nvPr/>
        </p:nvSpPr>
        <p:spPr>
          <a:xfrm>
            <a:off x="4292655" y="6543951"/>
            <a:ext cx="776175" cy="230832"/>
          </a:xfrm>
          <a:prstGeom prst="rect">
            <a:avLst/>
          </a:prstGeom>
        </p:spPr>
        <p:txBody>
          <a:bodyPr wrap="none">
            <a:spAutoFit/>
          </a:bodyPr>
          <a:lstStyle/>
          <a:p>
            <a:pPr marL="0" indent="0" algn="ctr" eaLnBrk="1" hangingPunct="1">
              <a:buNone/>
            </a:pPr>
            <a:r>
              <a:rPr lang="en-US" altLang="el-GR" sz="900" dirty="0">
                <a:latin typeface="Calibri" pitchFamily="34" charset="0"/>
              </a:rPr>
              <a:t>Source: IENE</a:t>
            </a:r>
          </a:p>
        </p:txBody>
      </p:sp>
      <p:pic>
        <p:nvPicPr>
          <p:cNvPr id="5" name="Εικόνα 4">
            <a:extLst>
              <a:ext uri="{FF2B5EF4-FFF2-40B4-BE49-F238E27FC236}">
                <a16:creationId xmlns:a16="http://schemas.microsoft.com/office/drawing/2014/main" xmlns="" id="{7044CA33-0B94-4C74-B4C6-4403C0DE1EC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2" t="5092" r="2122" b="2242"/>
          <a:stretch/>
        </p:blipFill>
        <p:spPr>
          <a:xfrm>
            <a:off x="271296" y="1166975"/>
            <a:ext cx="8818891" cy="5274404"/>
          </a:xfrm>
          <a:prstGeom prst="rect">
            <a:avLst/>
          </a:prstGeom>
          <a:ln>
            <a:solidFill>
              <a:schemeClr val="tx1"/>
            </a:solidFill>
          </a:ln>
        </p:spPr>
      </p:pic>
    </p:spTree>
    <p:extLst>
      <p:ext uri="{BB962C8B-B14F-4D97-AF65-F5344CB8AC3E}">
        <p14:creationId xmlns:p14="http://schemas.microsoft.com/office/powerpoint/2010/main" xmlns="" val="24812143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p:txBody>
          <a:bodyPr/>
          <a:lstStyle/>
          <a:p>
            <a:pPr>
              <a:defRPr/>
            </a:pPr>
            <a:r>
              <a:rPr lang="en-US" altLang="el-GR" kern="1200" dirty="0">
                <a:latin typeface="Calibri" pitchFamily="34" charset="0"/>
                <a:cs typeface="Times New Roman" pitchFamily="18" charset="0"/>
              </a:rPr>
              <a:t>Discussion</a:t>
            </a:r>
            <a:endParaRPr lang="el-GR" altLang="el-GR" kern="1200" dirty="0">
              <a:latin typeface="Calibri" pitchFamily="34" charset="0"/>
              <a:cs typeface="Times New Roman" pitchFamily="18" charset="0"/>
            </a:endParaRPr>
          </a:p>
        </p:txBody>
      </p:sp>
      <p:sp>
        <p:nvSpPr>
          <p:cNvPr id="4099" name="Rectangle 2051"/>
          <p:cNvSpPr>
            <a:spLocks noGrp="1" noChangeArrowheads="1"/>
          </p:cNvSpPr>
          <p:nvPr>
            <p:ph type="body" idx="1"/>
          </p:nvPr>
        </p:nvSpPr>
        <p:spPr>
          <a:xfrm>
            <a:off x="457200" y="1455349"/>
            <a:ext cx="8229600" cy="5268912"/>
          </a:xfrm>
        </p:spPr>
        <p:txBody>
          <a:bodyPr/>
          <a:lstStyle/>
          <a:p>
            <a:pPr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Turkey plays an important role as a “transit country” and a “regional energy hub”</a:t>
            </a:r>
            <a:r>
              <a:rPr lang="en-US" sz="1600" dirty="0">
                <a:latin typeface="Calibri" panose="020F0502020204030204" pitchFamily="34" charset="0"/>
                <a:ea typeface="Calibri" panose="020F0502020204030204" pitchFamily="34" charset="0"/>
                <a:cs typeface="Times New Roman" panose="02020603050405020304" pitchFamily="18" charset="0"/>
              </a:rPr>
              <a:t>, one of the most unique in the world. </a:t>
            </a:r>
          </a:p>
          <a:p>
            <a:pPr algn="just">
              <a:spcBef>
                <a:spcPts val="120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0"/>
              </a:spcAft>
            </a:pPr>
            <a:r>
              <a:rPr lang="en-US" altLang="el-GR" sz="1600" dirty="0">
                <a:latin typeface="Calibri" panose="020F0502020204030204" pitchFamily="34" charset="0"/>
                <a:ea typeface="Calibri" panose="020F0502020204030204" pitchFamily="34" charset="0"/>
                <a:cs typeface="Times New Roman" panose="02020603050405020304" pitchFamily="18" charset="0"/>
              </a:rPr>
              <a:t>Among others, Turkey’s ambitious energy strategy towards 2023 includes the:</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lvl="1"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Introduction of nuclear energy into the energy mix</a:t>
            </a:r>
          </a:p>
          <a:p>
            <a:pPr lvl="1"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Maximization of the electricity produced by gas- and coal-fired power plants</a:t>
            </a:r>
          </a:p>
          <a:p>
            <a:pPr lvl="1"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Higher utilization of RES</a:t>
            </a:r>
          </a:p>
          <a:p>
            <a:pPr lvl="1"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Increase of energy storage capacities</a:t>
            </a:r>
          </a:p>
          <a:p>
            <a:pPr lvl="1"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Diversification of energy supplying countries</a:t>
            </a:r>
          </a:p>
          <a:p>
            <a:pPr lvl="1" algn="just">
              <a:spcBef>
                <a:spcPts val="1200"/>
              </a:spcBef>
              <a:spcAft>
                <a:spcPts val="0"/>
              </a:spcAft>
            </a:pP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With diversified gas resources, underground storage capacities, LNG and FSRU terminals and functioning gas market, Turkey can substantially contribute to its energy security.</a:t>
            </a:r>
          </a:p>
          <a:p>
            <a:pPr algn="just">
              <a:spcBef>
                <a:spcPts val="1200"/>
              </a:spcBef>
              <a:spcAft>
                <a:spcPts val="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The strengthening of Turkey's energy system creates risks for Greece’s energy security.</a:t>
            </a:r>
          </a:p>
          <a:p>
            <a:pPr algn="just" eaLnBrk="1" hangingPunct="1"/>
            <a:endParaRPr lang="en-US" altLang="el-GR" sz="1800" dirty="0">
              <a:latin typeface="Calibri" pitchFamily="34" charset="0"/>
            </a:endParaRPr>
          </a:p>
        </p:txBody>
      </p:sp>
      <p:pic>
        <p:nvPicPr>
          <p:cNvPr id="4100"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Θέση αριθμού διαφάνειας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spcBef>
                <a:spcPct val="0"/>
              </a:spcBef>
              <a:buClrTx/>
              <a:buSzTx/>
              <a:buFontTx/>
              <a:buNone/>
            </a:pPr>
            <a:fld id="{3EA3325D-218A-4D23-8253-EE0BDE434F44}" type="slidenum">
              <a:rPr lang="en-US" altLang="el-GR" sz="1000" smtClean="0"/>
              <a:pPr>
                <a:spcBef>
                  <a:spcPct val="0"/>
                </a:spcBef>
                <a:buClrTx/>
                <a:buSzTx/>
                <a:buFontTx/>
                <a:buNone/>
              </a:pPr>
              <a:t>18</a:t>
            </a:fld>
            <a:endParaRPr lang="en-US" altLang="el-GR" sz="1000" dirty="0"/>
          </a:p>
        </p:txBody>
      </p:sp>
    </p:spTree>
    <p:extLst>
      <p:ext uri="{BB962C8B-B14F-4D97-AF65-F5344CB8AC3E}">
        <p14:creationId xmlns:p14="http://schemas.microsoft.com/office/powerpoint/2010/main" xmlns="" val="25061467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19</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5244" t="10829" r="34162" b="6250"/>
          <a:stretch/>
        </p:blipFill>
        <p:spPr bwMode="auto">
          <a:xfrm>
            <a:off x="2512977" y="69559"/>
            <a:ext cx="4392488" cy="6693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109263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p:txBody>
          <a:bodyPr/>
          <a:lstStyle/>
          <a:p>
            <a:pPr>
              <a:defRPr/>
            </a:pPr>
            <a:r>
              <a:rPr lang="en-US" altLang="el-GR" kern="1200" dirty="0">
                <a:latin typeface="Calibri" pitchFamily="34" charset="0"/>
                <a:cs typeface="Times New Roman" pitchFamily="18" charset="0"/>
              </a:rPr>
              <a:t>Contents</a:t>
            </a:r>
            <a:endParaRPr lang="el-GR" altLang="el-GR" kern="1200" dirty="0">
              <a:latin typeface="Calibri" pitchFamily="34" charset="0"/>
              <a:cs typeface="Times New Roman" pitchFamily="18" charset="0"/>
            </a:endParaRPr>
          </a:p>
        </p:txBody>
      </p:sp>
      <p:sp>
        <p:nvSpPr>
          <p:cNvPr id="4099" name="Rectangle 2051"/>
          <p:cNvSpPr>
            <a:spLocks noGrp="1" noChangeArrowheads="1"/>
          </p:cNvSpPr>
          <p:nvPr>
            <p:ph type="body" idx="1"/>
          </p:nvPr>
        </p:nvSpPr>
        <p:spPr>
          <a:xfrm>
            <a:off x="539552" y="1484784"/>
            <a:ext cx="8229600" cy="5256584"/>
          </a:xfrm>
        </p:spPr>
        <p:txBody>
          <a:bodyPr/>
          <a:lstStyle/>
          <a:p>
            <a:pPr eaLnBrk="1" hangingPunct="1">
              <a:buFont typeface="+mj-lt"/>
              <a:buAutoNum type="arabicPeriod"/>
            </a:pPr>
            <a:r>
              <a:rPr lang="en-US" altLang="el-GR" sz="1800" kern="1200" dirty="0">
                <a:latin typeface="Calibri" pitchFamily="34" charset="0"/>
                <a:cs typeface="Times New Roman" pitchFamily="18" charset="0"/>
              </a:rPr>
              <a:t>Country Profile of Turkey</a:t>
            </a:r>
          </a:p>
          <a:p>
            <a:pPr eaLnBrk="1" hangingPunct="1">
              <a:buFont typeface="+mj-lt"/>
              <a:buAutoNum type="arabicPeriod"/>
            </a:pPr>
            <a:r>
              <a:rPr lang="en-US" sz="1800" kern="1200" dirty="0">
                <a:latin typeface="Calibri" pitchFamily="34" charset="0"/>
                <a:cs typeface="Times New Roman" pitchFamily="18" charset="0"/>
              </a:rPr>
              <a:t>Turkey’s Economy</a:t>
            </a:r>
          </a:p>
          <a:p>
            <a:pPr eaLnBrk="1" hangingPunct="1">
              <a:buFont typeface="+mj-lt"/>
              <a:buAutoNum type="arabicPeriod"/>
            </a:pPr>
            <a:r>
              <a:rPr lang="en-US" altLang="el-GR" sz="1800" kern="1200" dirty="0">
                <a:latin typeface="Calibri" pitchFamily="34" charset="0"/>
                <a:cs typeface="Times New Roman" pitchFamily="18" charset="0"/>
              </a:rPr>
              <a:t>Turkey’s 2016 Energy Supply and Demand</a:t>
            </a:r>
          </a:p>
          <a:p>
            <a:pPr eaLnBrk="1" hangingPunct="1">
              <a:buFont typeface="+mj-lt"/>
              <a:buAutoNum type="arabicPeriod"/>
            </a:pPr>
            <a:r>
              <a:rPr lang="en-US" altLang="el-GR" sz="1800" kern="1200" dirty="0">
                <a:latin typeface="Calibri" pitchFamily="34" charset="0"/>
                <a:cs typeface="Times New Roman" pitchFamily="18" charset="0"/>
              </a:rPr>
              <a:t>Primary Energy Mix in Turkey (2014, 2015 and 2016)</a:t>
            </a:r>
          </a:p>
          <a:p>
            <a:pPr eaLnBrk="1" hangingPunct="1">
              <a:buFont typeface="+mj-lt"/>
              <a:buAutoNum type="arabicPeriod"/>
            </a:pPr>
            <a:r>
              <a:rPr lang="en-US" altLang="el-GR" sz="1800" kern="1200" dirty="0">
                <a:latin typeface="Calibri" pitchFamily="34" charset="0"/>
                <a:cs typeface="Times New Roman" pitchFamily="18" charset="0"/>
              </a:rPr>
              <a:t>Trend of Total Installed Electricity Capacity and Electricity Demand in Turkey over 2005-2016</a:t>
            </a:r>
          </a:p>
          <a:p>
            <a:pPr eaLnBrk="1" hangingPunct="1">
              <a:buFont typeface="+mj-lt"/>
              <a:buAutoNum type="arabicPeriod"/>
            </a:pPr>
            <a:r>
              <a:rPr lang="en-US" altLang="el-GR" sz="1800" kern="1200" dirty="0">
                <a:latin typeface="Calibri" pitchFamily="34" charset="0"/>
                <a:cs typeface="Times New Roman" pitchFamily="18" charset="0"/>
              </a:rPr>
              <a:t>Total Installed RES Capacity in Turkey</a:t>
            </a:r>
            <a:r>
              <a:rPr lang="el-GR" altLang="el-GR" sz="1800" kern="1200" dirty="0">
                <a:latin typeface="Calibri" pitchFamily="34" charset="0"/>
                <a:cs typeface="Times New Roman" pitchFamily="18" charset="0"/>
              </a:rPr>
              <a:t> (2016)</a:t>
            </a:r>
          </a:p>
          <a:p>
            <a:pPr eaLnBrk="1" hangingPunct="1">
              <a:buFont typeface="+mj-lt"/>
              <a:buAutoNum type="arabicPeriod"/>
            </a:pPr>
            <a:r>
              <a:rPr lang="en-US" altLang="el-GR" sz="1800" kern="1200" dirty="0">
                <a:latin typeface="Calibri" pitchFamily="34" charset="0"/>
                <a:cs typeface="Times New Roman" pitchFamily="18" charset="0"/>
              </a:rPr>
              <a:t>Breakdown of 2016 Electricity Generation in Turkey</a:t>
            </a:r>
          </a:p>
          <a:p>
            <a:pPr eaLnBrk="1" hangingPunct="1">
              <a:buFont typeface="+mj-lt"/>
              <a:buAutoNum type="arabicPeriod"/>
            </a:pPr>
            <a:r>
              <a:rPr lang="en-US" altLang="el-GR" sz="1800" kern="1200" dirty="0">
                <a:latin typeface="Calibri" pitchFamily="34" charset="0"/>
                <a:cs typeface="Times New Roman" pitchFamily="18" charset="0"/>
              </a:rPr>
              <a:t>Turkey’s 2016 Energy Balance</a:t>
            </a:r>
          </a:p>
          <a:p>
            <a:pPr eaLnBrk="1" hangingPunct="1">
              <a:buFont typeface="+mj-lt"/>
              <a:buAutoNum type="arabicPeriod"/>
            </a:pPr>
            <a:r>
              <a:rPr lang="en-US" altLang="el-GR" sz="1800" kern="1200" dirty="0">
                <a:latin typeface="Calibri" pitchFamily="34" charset="0"/>
                <a:cs typeface="Times New Roman" pitchFamily="18" charset="0"/>
              </a:rPr>
              <a:t>Energy Security in Turkey</a:t>
            </a:r>
          </a:p>
          <a:p>
            <a:pPr eaLnBrk="1" hangingPunct="1">
              <a:buFont typeface="+mj-lt"/>
              <a:buAutoNum type="arabicPeriod"/>
            </a:pPr>
            <a:r>
              <a:rPr lang="en-US" altLang="el-GR" sz="1800" kern="1200" dirty="0">
                <a:latin typeface="Calibri" pitchFamily="34" charset="0"/>
                <a:cs typeface="Times New Roman" pitchFamily="18" charset="0"/>
              </a:rPr>
              <a:t>Turkey’s Energy Strategy Towards 2023</a:t>
            </a:r>
          </a:p>
          <a:p>
            <a:pPr eaLnBrk="1" hangingPunct="1">
              <a:buFont typeface="+mj-lt"/>
              <a:buAutoNum type="arabicPeriod"/>
            </a:pPr>
            <a:r>
              <a:rPr lang="en-US" altLang="el-GR" sz="1800" kern="1200" dirty="0">
                <a:latin typeface="Calibri" pitchFamily="34" charset="0"/>
                <a:cs typeface="Times New Roman" pitchFamily="18" charset="0"/>
              </a:rPr>
              <a:t>Energy Exchange Istanbul (EXIST)</a:t>
            </a:r>
          </a:p>
          <a:p>
            <a:pPr eaLnBrk="1" hangingPunct="1">
              <a:buFont typeface="+mj-lt"/>
              <a:buAutoNum type="arabicPeriod"/>
            </a:pPr>
            <a:r>
              <a:rPr lang="en-US" altLang="el-GR" sz="1800" kern="1200" dirty="0">
                <a:latin typeface="Calibri" pitchFamily="34" charset="0"/>
                <a:cs typeface="Times New Roman" pitchFamily="18" charset="0"/>
              </a:rPr>
              <a:t>Turkey’s Oil and Gas Infrastructure</a:t>
            </a:r>
          </a:p>
          <a:p>
            <a:pPr eaLnBrk="1" hangingPunct="1">
              <a:buFont typeface="+mj-lt"/>
              <a:buAutoNum type="arabicPeriod"/>
            </a:pPr>
            <a:r>
              <a:rPr lang="en-US" altLang="el-GR" sz="1800" kern="1200" dirty="0">
                <a:latin typeface="Calibri" pitchFamily="34" charset="0"/>
                <a:cs typeface="Times New Roman" pitchFamily="18" charset="0"/>
              </a:rPr>
              <a:t>An Expanded Southern Gas Corridor</a:t>
            </a:r>
          </a:p>
          <a:p>
            <a:pPr eaLnBrk="1" hangingPunct="1">
              <a:buFont typeface="+mj-lt"/>
              <a:buAutoNum type="arabicPeriod"/>
            </a:pPr>
            <a:r>
              <a:rPr lang="en-US" altLang="el-GR" sz="1800" kern="1200" dirty="0">
                <a:latin typeface="Calibri" pitchFamily="34" charset="0"/>
                <a:cs typeface="Times New Roman" pitchFamily="18" charset="0"/>
              </a:rPr>
              <a:t>LNG Terminals in SE Europe</a:t>
            </a:r>
          </a:p>
          <a:p>
            <a:pPr eaLnBrk="1" hangingPunct="1">
              <a:buFont typeface="+mj-lt"/>
              <a:buAutoNum type="arabicPeriod"/>
            </a:pPr>
            <a:r>
              <a:rPr lang="en-US" altLang="el-GR" sz="1800" kern="1200" dirty="0">
                <a:latin typeface="Calibri" pitchFamily="34" charset="0"/>
                <a:cs typeface="Times New Roman" pitchFamily="18" charset="0"/>
              </a:rPr>
              <a:t>Discussion</a:t>
            </a: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buFont typeface="+mj-lt"/>
              <a:buAutoNum type="arabicPeriod"/>
            </a:pPr>
            <a:endParaRPr lang="en-US" altLang="el-GR" sz="1800" kern="1200" dirty="0">
              <a:latin typeface="Calibri" pitchFamily="34" charset="0"/>
              <a:cs typeface="Times New Roman" pitchFamily="18" charset="0"/>
            </a:endParaRPr>
          </a:p>
          <a:p>
            <a:pPr eaLnBrk="1" hangingPunct="1"/>
            <a:endParaRPr lang="en-US" altLang="el-GR" sz="1800" kern="1200" dirty="0">
              <a:latin typeface="Calibri" pitchFamily="34" charset="0"/>
              <a:cs typeface="Times New Roman" pitchFamily="18" charset="0"/>
            </a:endParaRPr>
          </a:p>
          <a:p>
            <a:pPr eaLnBrk="1" hangingPunct="1"/>
            <a:endParaRPr lang="en-US" sz="1800" kern="1200" dirty="0">
              <a:latin typeface="Calibri" pitchFamily="34" charset="0"/>
              <a:cs typeface="Times New Roman" pitchFamily="18" charset="0"/>
            </a:endParaRPr>
          </a:p>
          <a:p>
            <a:pPr eaLnBrk="1" hangingPunct="1"/>
            <a:endParaRPr lang="en-US" altLang="el-GR" sz="1800" kern="1200" dirty="0">
              <a:latin typeface="Calibri" pitchFamily="34" charset="0"/>
              <a:cs typeface="Times New Roman" pitchFamily="18" charset="0"/>
            </a:endParaRPr>
          </a:p>
          <a:p>
            <a:pPr eaLnBrk="1" hangingPunct="1"/>
            <a:endParaRPr lang="el-GR" altLang="el-GR" sz="1800" dirty="0">
              <a:latin typeface="Calibri" pitchFamily="34" charset="0"/>
            </a:endParaRPr>
          </a:p>
          <a:p>
            <a:pPr eaLnBrk="1" hangingPunct="1"/>
            <a:endParaRPr lang="el-GR" altLang="el-GR" sz="1800" dirty="0">
              <a:latin typeface="Calibri" pitchFamily="34" charset="0"/>
            </a:endParaRPr>
          </a:p>
        </p:txBody>
      </p:sp>
      <p:pic>
        <p:nvPicPr>
          <p:cNvPr id="4100"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Θέση αριθμού διαφάνειας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spcBef>
                <a:spcPct val="0"/>
              </a:spcBef>
              <a:buClrTx/>
              <a:buSzTx/>
              <a:buFontTx/>
              <a:buNone/>
            </a:pPr>
            <a:fld id="{3EA3325D-218A-4D23-8253-EE0BDE434F44}" type="slidenum">
              <a:rPr lang="en-US" altLang="el-GR" sz="1000" smtClean="0"/>
              <a:pPr>
                <a:spcBef>
                  <a:spcPct val="0"/>
                </a:spcBef>
                <a:buClrTx/>
                <a:buSzTx/>
                <a:buFontTx/>
                <a:buNone/>
              </a:pPr>
              <a:t>2</a:t>
            </a:fld>
            <a:endParaRPr lang="en-US" altLang="el-GR" sz="100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468313" y="1773238"/>
            <a:ext cx="8229600" cy="4032250"/>
          </a:xfrm>
        </p:spPr>
        <p:txBody>
          <a:bodyPr/>
          <a:lstStyle/>
          <a:p>
            <a:pPr algn="ctr" eaLnBrk="1" hangingPunct="1">
              <a:spcBef>
                <a:spcPct val="50000"/>
              </a:spcBef>
              <a:buFont typeface="Wingdings" pitchFamily="2" charset="2"/>
              <a:buNone/>
              <a:defRPr/>
            </a:pPr>
            <a:endParaRPr lang="en-US" sz="18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r>
              <a:rPr lang="en-US" sz="4400" b="1" dirty="0">
                <a:solidFill>
                  <a:schemeClr val="tx2"/>
                </a:solidFill>
                <a:effectLst>
                  <a:outerShdw blurRad="38100" dist="38100" dir="2700000" algn="tl">
                    <a:srgbClr val="C0C0C0"/>
                  </a:outerShdw>
                </a:effectLst>
                <a:latin typeface="Calibri" pitchFamily="34" charset="0"/>
              </a:rPr>
              <a:t>Thank you for </a:t>
            </a:r>
          </a:p>
          <a:p>
            <a:pPr algn="ctr" eaLnBrk="1" hangingPunct="1">
              <a:spcBef>
                <a:spcPct val="50000"/>
              </a:spcBef>
              <a:buFont typeface="Wingdings" pitchFamily="2" charset="2"/>
              <a:buNone/>
              <a:defRPr/>
            </a:pPr>
            <a:r>
              <a:rPr lang="en-US" sz="4400" b="1" dirty="0">
                <a:solidFill>
                  <a:schemeClr val="tx2"/>
                </a:solidFill>
                <a:effectLst>
                  <a:outerShdw blurRad="38100" dist="38100" dir="2700000" algn="tl">
                    <a:srgbClr val="C0C0C0"/>
                  </a:outerShdw>
                </a:effectLst>
                <a:latin typeface="Calibri" pitchFamily="34" charset="0"/>
              </a:rPr>
              <a:t>your attention</a:t>
            </a:r>
            <a:endParaRPr lang="el-GR" sz="4400" b="1" dirty="0">
              <a:solidFill>
                <a:schemeClr val="tx2"/>
              </a:solidFill>
              <a:effectLst>
                <a:outerShdw blurRad="38100" dist="38100" dir="2700000" algn="tl">
                  <a:srgbClr val="C0C0C0"/>
                </a:outerShdw>
              </a:effectLst>
              <a:latin typeface="Calibri" pitchFamily="34" charset="0"/>
            </a:endParaRPr>
          </a:p>
          <a:p>
            <a:pPr algn="ctr" eaLnBrk="1" hangingPunct="1">
              <a:spcBef>
                <a:spcPct val="50000"/>
              </a:spcBef>
              <a:buFont typeface="Wingdings" pitchFamily="2" charset="2"/>
              <a:buNone/>
              <a:defRPr/>
            </a:pPr>
            <a:endParaRPr lang="en-US" sz="2400" b="1" dirty="0">
              <a:solidFill>
                <a:schemeClr val="tx2"/>
              </a:solidFill>
              <a:effectLst>
                <a:outerShdw blurRad="38100" dist="38100" dir="2700000" algn="tl">
                  <a:srgbClr val="C0C0C0"/>
                </a:outerShdw>
              </a:effectLst>
              <a:latin typeface="Calibri" pitchFamily="34" charset="0"/>
              <a:hlinkClick r:id="rId2"/>
            </a:endParaRP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Calibri" pitchFamily="34" charset="0"/>
                <a:hlinkClick r:id="rId2"/>
              </a:rPr>
              <a:t>www.iene.eu</a:t>
            </a:r>
            <a:r>
              <a:rPr lang="en-US" sz="2400" b="1" dirty="0">
                <a:solidFill>
                  <a:schemeClr val="tx2"/>
                </a:solidFill>
                <a:effectLst>
                  <a:outerShdw blurRad="38100" dist="38100" dir="2700000" algn="tl">
                    <a:srgbClr val="C0C0C0"/>
                  </a:outerShdw>
                </a:effectLst>
                <a:latin typeface="Calibri" pitchFamily="34" charset="0"/>
              </a:rPr>
              <a:t> </a:t>
            </a:r>
          </a:p>
          <a:p>
            <a:pPr algn="ctr" eaLnBrk="1" hangingPunct="1">
              <a:spcBef>
                <a:spcPct val="50000"/>
              </a:spcBef>
              <a:buFont typeface="Wingdings" pitchFamily="2" charset="2"/>
              <a:buNone/>
              <a:defRPr/>
            </a:pPr>
            <a:r>
              <a:rPr lang="en-US" sz="4800" b="1" dirty="0">
                <a:solidFill>
                  <a:schemeClr val="tx2"/>
                </a:solidFill>
                <a:effectLst>
                  <a:outerShdw blurRad="38100" dist="38100" dir="2700000" algn="tl">
                    <a:srgbClr val="C0C0C0"/>
                  </a:outerShdw>
                </a:effectLst>
                <a:latin typeface="Book Antiqua" pitchFamily="18" charset="0"/>
              </a:rPr>
              <a:t> </a:t>
            </a:r>
          </a:p>
          <a:p>
            <a:pPr algn="ctr" eaLnBrk="1" hangingPunct="1">
              <a:buFont typeface="Wingdings" pitchFamily="2" charset="2"/>
              <a:buNone/>
              <a:defRPr/>
            </a:pPr>
            <a:r>
              <a:rPr lang="en-US" sz="4800" dirty="0">
                <a:solidFill>
                  <a:schemeClr val="tx2"/>
                </a:solidFill>
              </a:rPr>
              <a:t> </a:t>
            </a:r>
            <a:endParaRPr lang="el-GR" sz="4800" dirty="0">
              <a:solidFill>
                <a:schemeClr val="tx2"/>
              </a:solidFill>
            </a:endParaRPr>
          </a:p>
        </p:txBody>
      </p:sp>
      <p:pic>
        <p:nvPicPr>
          <p:cNvPr id="23555" name="3 - Εικόνα" descr="logo iene EN telik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375" y="0"/>
            <a:ext cx="1800225"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spcBef>
                <a:spcPct val="20000"/>
              </a:spcBef>
              <a:buClr>
                <a:schemeClr val="bg2"/>
              </a:buClr>
              <a:buFont typeface="Wingdings" pitchFamily="2" charset="2"/>
              <a:buChar char="§"/>
              <a:defRPr>
                <a:solidFill>
                  <a:schemeClr val="tx1"/>
                </a:solidFill>
                <a:latin typeface="Arial" charset="0"/>
              </a:defRPr>
            </a:lvl4pPr>
            <a:lvl5pPr marL="2057400" indent="-22860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spcBef>
                <a:spcPct val="0"/>
              </a:spcBef>
              <a:buClrTx/>
              <a:buSzTx/>
              <a:buFontTx/>
              <a:buNone/>
            </a:pPr>
            <a:fld id="{107D1AD1-2784-4A0A-B55E-393290217178}" type="slidenum">
              <a:rPr lang="en-US" altLang="el-GR" sz="1000" smtClean="0">
                <a:solidFill>
                  <a:srgbClr val="000000"/>
                </a:solidFill>
              </a:rPr>
              <a:pPr>
                <a:spcBef>
                  <a:spcPct val="0"/>
                </a:spcBef>
                <a:buClrTx/>
                <a:buSzTx/>
                <a:buFontTx/>
                <a:buNone/>
              </a:pPr>
              <a:t>20</a:t>
            </a:fld>
            <a:endParaRPr lang="en-US" altLang="el-GR" sz="100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Country Profile of Turkey</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xmlns="" val="4181644066"/>
              </p:ext>
            </p:extLst>
          </p:nvPr>
        </p:nvGraphicFramePr>
        <p:xfrm>
          <a:off x="4551730" y="1597025"/>
          <a:ext cx="4557159" cy="4450080"/>
        </p:xfrm>
        <a:graphic>
          <a:graphicData uri="http://schemas.openxmlformats.org/drawingml/2006/table">
            <a:tbl>
              <a:tblPr firstRow="1" bandRow="1">
                <a:tableStyleId>{5C22544A-7EE6-4342-B048-85BDC9FD1C3A}</a:tableStyleId>
              </a:tblPr>
              <a:tblGrid>
                <a:gridCol w="2383744">
                  <a:extLst>
                    <a:ext uri="{9D8B030D-6E8A-4147-A177-3AD203B41FA5}">
                      <a16:colId xmlns:a16="http://schemas.microsoft.com/office/drawing/2014/main" xmlns="" val="20000"/>
                    </a:ext>
                  </a:extLst>
                </a:gridCol>
                <a:gridCol w="2173415">
                  <a:extLst>
                    <a:ext uri="{9D8B030D-6E8A-4147-A177-3AD203B41FA5}">
                      <a16:colId xmlns:a16="http://schemas.microsoft.com/office/drawing/2014/main" xmlns="" val="20001"/>
                    </a:ext>
                  </a:extLst>
                </a:gridCol>
              </a:tblGrid>
              <a:tr h="370840">
                <a:tc gridSpan="2">
                  <a:txBody>
                    <a:bodyPr/>
                    <a:lstStyle/>
                    <a:p>
                      <a:pPr algn="ctr"/>
                      <a:r>
                        <a:rPr lang="en-US" sz="1200" dirty="0">
                          <a:latin typeface="Calibri" pitchFamily="34" charset="0"/>
                        </a:rPr>
                        <a:t>2016 Country Information</a:t>
                      </a:r>
                      <a:endParaRPr lang="el-GR" sz="1200" dirty="0">
                        <a:latin typeface="Calibri" pitchFamily="34" charset="0"/>
                      </a:endParaRPr>
                    </a:p>
                  </a:txBody>
                  <a:tcPr anchor="ctr"/>
                </a:tc>
                <a:tc hMerge="1">
                  <a:txBody>
                    <a:bodyPr/>
                    <a:lstStyle/>
                    <a:p>
                      <a:endParaRPr lang="el-GR" sz="1200" dirty="0">
                        <a:latin typeface="Calibri" pitchFamily="34" charset="0"/>
                      </a:endParaRPr>
                    </a:p>
                  </a:txBody>
                  <a:tcPr/>
                </a:tc>
                <a:extLst>
                  <a:ext uri="{0D108BD9-81ED-4DB2-BD59-A6C34878D82A}">
                    <a16:rowId xmlns:a16="http://schemas.microsoft.com/office/drawing/2014/main" xmlns="" val="10000"/>
                  </a:ext>
                </a:extLst>
              </a:tr>
              <a:tr h="370840">
                <a:tc>
                  <a:txBody>
                    <a:bodyPr/>
                    <a:lstStyle/>
                    <a:p>
                      <a:pPr algn="ctr"/>
                      <a:r>
                        <a:rPr lang="en-US" sz="1200" dirty="0">
                          <a:latin typeface="Calibri" pitchFamily="34" charset="0"/>
                        </a:rPr>
                        <a:t>Capital</a:t>
                      </a:r>
                      <a:endParaRPr lang="el-GR" sz="1200" dirty="0">
                        <a:latin typeface="Calibri" pitchFamily="34" charset="0"/>
                      </a:endParaRPr>
                    </a:p>
                  </a:txBody>
                  <a:tcPr anchor="ctr"/>
                </a:tc>
                <a:tc>
                  <a:txBody>
                    <a:bodyPr/>
                    <a:lstStyle/>
                    <a:p>
                      <a:pPr algn="ctr"/>
                      <a:r>
                        <a:rPr lang="en-US" sz="1200" dirty="0">
                          <a:latin typeface="Calibri" pitchFamily="34" charset="0"/>
                        </a:rPr>
                        <a:t>Ankara</a:t>
                      </a:r>
                      <a:endParaRPr lang="el-GR" sz="1200" dirty="0">
                        <a:latin typeface="Calibri"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en-US" sz="1200" dirty="0">
                          <a:latin typeface="Calibri" pitchFamily="34" charset="0"/>
                        </a:rPr>
                        <a:t>Official language</a:t>
                      </a:r>
                      <a:endParaRPr lang="el-GR" sz="1200" dirty="0">
                        <a:latin typeface="Calibri" pitchFamily="34" charset="0"/>
                      </a:endParaRPr>
                    </a:p>
                  </a:txBody>
                  <a:tcPr anchor="ctr"/>
                </a:tc>
                <a:tc>
                  <a:txBody>
                    <a:bodyPr/>
                    <a:lstStyle/>
                    <a:p>
                      <a:pPr algn="ctr"/>
                      <a:r>
                        <a:rPr lang="en-US" sz="1200" dirty="0">
                          <a:latin typeface="Calibri" pitchFamily="34" charset="0"/>
                        </a:rPr>
                        <a:t>Turkish</a:t>
                      </a:r>
                      <a:endParaRPr lang="el-GR" sz="1200" dirty="0">
                        <a:latin typeface="Calibri"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en-US" sz="1200" dirty="0">
                          <a:latin typeface="Calibri" pitchFamily="34" charset="0"/>
                        </a:rPr>
                        <a:t>Government</a:t>
                      </a:r>
                      <a:endParaRPr lang="el-GR" sz="1200" dirty="0">
                        <a:latin typeface="Calibri" pitchFamily="34" charset="0"/>
                      </a:endParaRPr>
                    </a:p>
                  </a:txBody>
                  <a:tcPr anchor="ctr"/>
                </a:tc>
                <a:tc>
                  <a:txBody>
                    <a:bodyPr/>
                    <a:lstStyle/>
                    <a:p>
                      <a:pPr algn="ctr"/>
                      <a:r>
                        <a:rPr lang="en-US" sz="1200" dirty="0">
                          <a:latin typeface="Calibri" pitchFamily="34" charset="0"/>
                        </a:rPr>
                        <a:t>Parliamentary Republic</a:t>
                      </a:r>
                      <a:endParaRPr lang="el-GR" sz="1200" dirty="0">
                        <a:latin typeface="Calibri"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en-US" sz="1200" dirty="0">
                          <a:latin typeface="Calibri" pitchFamily="34" charset="0"/>
                        </a:rPr>
                        <a:t>President</a:t>
                      </a:r>
                      <a:endParaRPr lang="el-GR" sz="1200" dirty="0">
                        <a:latin typeface="Calibri" pitchFamily="34" charset="0"/>
                      </a:endParaRPr>
                    </a:p>
                  </a:txBody>
                  <a:tcPr anchor="ctr"/>
                </a:tc>
                <a:tc>
                  <a:txBody>
                    <a:bodyPr/>
                    <a:lstStyle/>
                    <a:p>
                      <a:pPr algn="ctr"/>
                      <a:r>
                        <a:rPr lang="en-US" sz="1200" dirty="0">
                          <a:latin typeface="Calibri" pitchFamily="34" charset="0"/>
                        </a:rPr>
                        <a:t>Recep Tayyip Erdogan</a:t>
                      </a:r>
                      <a:endParaRPr lang="el-GR" sz="1200" dirty="0">
                        <a:latin typeface="Calibri" pitchFamily="34" charset="0"/>
                      </a:endParaRPr>
                    </a:p>
                  </a:txBody>
                  <a:tcPr anchor="ctr"/>
                </a:tc>
                <a:extLst>
                  <a:ext uri="{0D108BD9-81ED-4DB2-BD59-A6C34878D82A}">
                    <a16:rowId xmlns:a16="http://schemas.microsoft.com/office/drawing/2014/main" xmlns="" val="10004"/>
                  </a:ext>
                </a:extLst>
              </a:tr>
              <a:tr h="370840">
                <a:tc>
                  <a:txBody>
                    <a:bodyPr/>
                    <a:lstStyle/>
                    <a:p>
                      <a:pPr algn="ctr"/>
                      <a:r>
                        <a:rPr lang="en-US" sz="1200" dirty="0">
                          <a:latin typeface="Calibri" pitchFamily="34" charset="0"/>
                        </a:rPr>
                        <a:t>Prime Minister</a:t>
                      </a:r>
                      <a:endParaRPr lang="el-GR" sz="1200" dirty="0">
                        <a:latin typeface="Calibri" pitchFamily="34" charset="0"/>
                      </a:endParaRPr>
                    </a:p>
                  </a:txBody>
                  <a:tcPr anchor="ctr"/>
                </a:tc>
                <a:tc>
                  <a:txBody>
                    <a:bodyPr/>
                    <a:lstStyle/>
                    <a:p>
                      <a:pPr algn="ctr"/>
                      <a:r>
                        <a:rPr lang="en-US" sz="1200" dirty="0" err="1">
                          <a:latin typeface="Calibri" pitchFamily="34" charset="0"/>
                        </a:rPr>
                        <a:t>Binali</a:t>
                      </a:r>
                      <a:r>
                        <a:rPr lang="en-US" sz="1200" dirty="0">
                          <a:latin typeface="Calibri" pitchFamily="34" charset="0"/>
                        </a:rPr>
                        <a:t> Yildirim</a:t>
                      </a:r>
                      <a:endParaRPr lang="el-GR" sz="1200" dirty="0">
                        <a:latin typeface="Calibri" pitchFamily="34" charset="0"/>
                      </a:endParaRPr>
                    </a:p>
                  </a:txBody>
                  <a:tcPr anchor="ctr"/>
                </a:tc>
                <a:extLst>
                  <a:ext uri="{0D108BD9-81ED-4DB2-BD59-A6C34878D82A}">
                    <a16:rowId xmlns:a16="http://schemas.microsoft.com/office/drawing/2014/main" xmlns="" val="10005"/>
                  </a:ext>
                </a:extLst>
              </a:tr>
              <a:tr h="370840">
                <a:tc>
                  <a:txBody>
                    <a:bodyPr/>
                    <a:lstStyle/>
                    <a:p>
                      <a:pPr algn="ctr"/>
                      <a:r>
                        <a:rPr lang="en-US" sz="1200" dirty="0">
                          <a:latin typeface="Calibri" pitchFamily="34" charset="0"/>
                        </a:rPr>
                        <a:t>Area</a:t>
                      </a:r>
                      <a:endParaRPr lang="el-GR" sz="1200" dirty="0">
                        <a:latin typeface="Calibri" pitchFamily="34" charset="0"/>
                      </a:endParaRPr>
                    </a:p>
                  </a:txBody>
                  <a:tcPr anchor="ctr"/>
                </a:tc>
                <a:tc>
                  <a:txBody>
                    <a:bodyPr/>
                    <a:lstStyle/>
                    <a:p>
                      <a:pPr algn="ctr"/>
                      <a:r>
                        <a:rPr lang="en-US" sz="1200" dirty="0">
                          <a:latin typeface="Calibri" pitchFamily="34" charset="0"/>
                        </a:rPr>
                        <a:t>783,562 km2</a:t>
                      </a:r>
                      <a:endParaRPr lang="el-GR" sz="1200" dirty="0">
                        <a:latin typeface="Calibri" pitchFamily="34" charset="0"/>
                      </a:endParaRPr>
                    </a:p>
                  </a:txBody>
                  <a:tcPr anchor="ctr"/>
                </a:tc>
                <a:extLst>
                  <a:ext uri="{0D108BD9-81ED-4DB2-BD59-A6C34878D82A}">
                    <a16:rowId xmlns:a16="http://schemas.microsoft.com/office/drawing/2014/main" xmlns="" val="10006"/>
                  </a:ext>
                </a:extLst>
              </a:tr>
              <a:tr h="370840">
                <a:tc>
                  <a:txBody>
                    <a:bodyPr/>
                    <a:lstStyle/>
                    <a:p>
                      <a:pPr algn="ctr"/>
                      <a:r>
                        <a:rPr lang="en-US" sz="1200" dirty="0">
                          <a:latin typeface="Calibri" pitchFamily="34" charset="0"/>
                        </a:rPr>
                        <a:t>Population</a:t>
                      </a:r>
                      <a:endParaRPr lang="el-GR" sz="1200" dirty="0">
                        <a:latin typeface="Calibri" pitchFamily="34" charset="0"/>
                      </a:endParaRPr>
                    </a:p>
                  </a:txBody>
                  <a:tcPr anchor="ctr"/>
                </a:tc>
                <a:tc>
                  <a:txBody>
                    <a:bodyPr/>
                    <a:lstStyle/>
                    <a:p>
                      <a:pPr algn="ctr"/>
                      <a:r>
                        <a:rPr lang="el-GR" sz="1200" dirty="0">
                          <a:latin typeface="Calibri" pitchFamily="34" charset="0"/>
                        </a:rPr>
                        <a:t>7</a:t>
                      </a:r>
                      <a:r>
                        <a:rPr lang="en-US" sz="1200" dirty="0">
                          <a:latin typeface="Calibri" pitchFamily="34" charset="0"/>
                        </a:rPr>
                        <a:t>9,463,663</a:t>
                      </a:r>
                      <a:endParaRPr lang="el-GR" sz="1200" dirty="0">
                        <a:latin typeface="Calibri" pitchFamily="34" charset="0"/>
                      </a:endParaRPr>
                    </a:p>
                  </a:txBody>
                  <a:tcPr anchor="ctr"/>
                </a:tc>
                <a:extLst>
                  <a:ext uri="{0D108BD9-81ED-4DB2-BD59-A6C34878D82A}">
                    <a16:rowId xmlns:a16="http://schemas.microsoft.com/office/drawing/2014/main" xmlns="" val="10007"/>
                  </a:ext>
                </a:extLst>
              </a:tr>
              <a:tr h="370840">
                <a:tc>
                  <a:txBody>
                    <a:bodyPr/>
                    <a:lstStyle/>
                    <a:p>
                      <a:pPr algn="ctr"/>
                      <a:r>
                        <a:rPr lang="en-US" sz="1200" dirty="0">
                          <a:latin typeface="Calibri" pitchFamily="34" charset="0"/>
                        </a:rPr>
                        <a:t>GDP (current prices)</a:t>
                      </a:r>
                      <a:endParaRPr lang="el-GR" sz="1200" dirty="0">
                        <a:latin typeface="Calibri" pitchFamily="34" charset="0"/>
                      </a:endParaRPr>
                    </a:p>
                  </a:txBody>
                  <a:tcPr anchor="ctr"/>
                </a:tc>
                <a:tc>
                  <a:txBody>
                    <a:bodyPr/>
                    <a:lstStyle/>
                    <a:p>
                      <a:pPr algn="ctr"/>
                      <a:r>
                        <a:rPr lang="en-US" sz="1200" dirty="0">
                          <a:latin typeface="Calibri" pitchFamily="34" charset="0"/>
                        </a:rPr>
                        <a:t>$863.390 billion</a:t>
                      </a:r>
                      <a:endParaRPr lang="el-GR" sz="1200" dirty="0">
                        <a:latin typeface="Calibri" pitchFamily="34" charset="0"/>
                      </a:endParaRPr>
                    </a:p>
                  </a:txBody>
                  <a:tcPr anchor="ctr"/>
                </a:tc>
                <a:extLst>
                  <a:ext uri="{0D108BD9-81ED-4DB2-BD59-A6C34878D82A}">
                    <a16:rowId xmlns:a16="http://schemas.microsoft.com/office/drawing/2014/main" xmlns="" val="10008"/>
                  </a:ext>
                </a:extLst>
              </a:tr>
              <a:tr h="370840">
                <a:tc>
                  <a:txBody>
                    <a:bodyPr/>
                    <a:lstStyle/>
                    <a:p>
                      <a:pPr algn="ctr"/>
                      <a:r>
                        <a:rPr lang="en-US" sz="1200" dirty="0">
                          <a:latin typeface="Calibri" pitchFamily="34" charset="0"/>
                        </a:rPr>
                        <a:t>GDP per capita (current prices)</a:t>
                      </a:r>
                    </a:p>
                  </a:txBody>
                  <a:tcPr anchor="ctr"/>
                </a:tc>
                <a:tc>
                  <a:txBody>
                    <a:bodyPr/>
                    <a:lstStyle/>
                    <a:p>
                      <a:pPr algn="ctr"/>
                      <a:r>
                        <a:rPr lang="el-GR" sz="1200" dirty="0">
                          <a:latin typeface="Calibri" pitchFamily="34" charset="0"/>
                        </a:rPr>
                        <a:t>$</a:t>
                      </a:r>
                      <a:r>
                        <a:rPr lang="en-US" sz="1200" dirty="0">
                          <a:latin typeface="Calibri" pitchFamily="34" charset="0"/>
                        </a:rPr>
                        <a:t>10</a:t>
                      </a:r>
                      <a:r>
                        <a:rPr lang="el-GR" sz="1200" dirty="0">
                          <a:latin typeface="Calibri" pitchFamily="34" charset="0"/>
                        </a:rPr>
                        <a:t>,</a:t>
                      </a:r>
                      <a:r>
                        <a:rPr lang="en-US" sz="1200" dirty="0">
                          <a:latin typeface="Calibri" pitchFamily="34" charset="0"/>
                        </a:rPr>
                        <a:t>817</a:t>
                      </a:r>
                      <a:endParaRPr lang="el-GR" sz="1200" dirty="0">
                        <a:latin typeface="Calibri" pitchFamily="34" charset="0"/>
                      </a:endParaRPr>
                    </a:p>
                  </a:txBody>
                  <a:tcPr anchor="ctr"/>
                </a:tc>
                <a:extLst>
                  <a:ext uri="{0D108BD9-81ED-4DB2-BD59-A6C34878D82A}">
                    <a16:rowId xmlns:a16="http://schemas.microsoft.com/office/drawing/2014/main" xmlns="" val="10009"/>
                  </a:ext>
                </a:extLst>
              </a:tr>
              <a:tr h="370840">
                <a:tc>
                  <a:txBody>
                    <a:bodyPr/>
                    <a:lstStyle/>
                    <a:p>
                      <a:pPr algn="ctr"/>
                      <a:r>
                        <a:rPr lang="en-US" sz="1200" dirty="0">
                          <a:latin typeface="Calibri" pitchFamily="34" charset="0"/>
                        </a:rPr>
                        <a:t>Inflation (average consumer prices)</a:t>
                      </a:r>
                      <a:endParaRPr lang="el-GR" sz="1200" dirty="0">
                        <a:latin typeface="Calibri" pitchFamily="34" charset="0"/>
                      </a:endParaRPr>
                    </a:p>
                  </a:txBody>
                  <a:tcPr anchor="ctr"/>
                </a:tc>
                <a:tc>
                  <a:txBody>
                    <a:bodyPr/>
                    <a:lstStyle/>
                    <a:p>
                      <a:pPr algn="ctr"/>
                      <a:r>
                        <a:rPr lang="en-US" sz="1200" dirty="0">
                          <a:latin typeface="Calibri" pitchFamily="34" charset="0"/>
                        </a:rPr>
                        <a:t>7.78%</a:t>
                      </a:r>
                      <a:endParaRPr lang="el-GR" sz="1200" dirty="0">
                        <a:latin typeface="Calibri" pitchFamily="34" charset="0"/>
                      </a:endParaRPr>
                    </a:p>
                  </a:txBody>
                  <a:tcPr anchor="ctr"/>
                </a:tc>
                <a:extLst>
                  <a:ext uri="{0D108BD9-81ED-4DB2-BD59-A6C34878D82A}">
                    <a16:rowId xmlns:a16="http://schemas.microsoft.com/office/drawing/2014/main" xmlns="" val="10010"/>
                  </a:ext>
                </a:extLst>
              </a:tr>
              <a:tr h="370840">
                <a:tc>
                  <a:txBody>
                    <a:bodyPr/>
                    <a:lstStyle/>
                    <a:p>
                      <a:pPr algn="ctr"/>
                      <a:r>
                        <a:rPr lang="en-US" sz="1200" dirty="0">
                          <a:latin typeface="Calibri" pitchFamily="34" charset="0"/>
                        </a:rPr>
                        <a:t>Unemployment rate</a:t>
                      </a:r>
                      <a:endParaRPr lang="el-GR" sz="120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10.9%</a:t>
                      </a:r>
                      <a:endParaRPr lang="el-GR" sz="1200" dirty="0">
                        <a:latin typeface="Calibri" pitchFamily="34" charset="0"/>
                      </a:endParaRPr>
                    </a:p>
                  </a:txBody>
                  <a:tcPr anchor="ctr"/>
                </a:tc>
                <a:extLst>
                  <a:ext uri="{0D108BD9-81ED-4DB2-BD59-A6C34878D82A}">
                    <a16:rowId xmlns:a16="http://schemas.microsoft.com/office/drawing/2014/main" xmlns="" val="10011"/>
                  </a:ext>
                </a:extLst>
              </a:tr>
            </a:tbl>
          </a:graphicData>
        </a:graphic>
      </p:graphicFrame>
      <p:sp>
        <p:nvSpPr>
          <p:cNvPr id="8" name="TextBox 7"/>
          <p:cNvSpPr txBox="1">
            <a:spLocks noChangeArrowheads="1"/>
          </p:cNvSpPr>
          <p:nvPr/>
        </p:nvSpPr>
        <p:spPr bwMode="auto">
          <a:xfrm>
            <a:off x="1462761" y="6444707"/>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IMF World Economic Outlook Database, April 2018</a:t>
            </a:r>
          </a:p>
        </p:txBody>
      </p:sp>
      <p:pic>
        <p:nvPicPr>
          <p:cNvPr id="4" name="Εικόνα 3">
            <a:extLst>
              <a:ext uri="{FF2B5EF4-FFF2-40B4-BE49-F238E27FC236}">
                <a16:creationId xmlns:a16="http://schemas.microsoft.com/office/drawing/2014/main" xmlns="" id="{627B1EF8-CE95-4CA0-B974-24F919D58108}"/>
              </a:ext>
            </a:extLst>
          </p:cNvPr>
          <p:cNvPicPr>
            <a:picLocks noChangeAspect="1"/>
          </p:cNvPicPr>
          <p:nvPr/>
        </p:nvPicPr>
        <p:blipFill rotWithShape="1">
          <a:blip r:embed="rId3"/>
          <a:srcRect l="19760" t="35111" r="16401" b="19550"/>
          <a:stretch/>
        </p:blipFill>
        <p:spPr>
          <a:xfrm>
            <a:off x="251518" y="2420888"/>
            <a:ext cx="4300212" cy="2531869"/>
          </a:xfrm>
          <a:prstGeom prst="rect">
            <a:avLst/>
          </a:prstGeom>
        </p:spPr>
      </p:pic>
    </p:spTree>
    <p:extLst>
      <p:ext uri="{BB962C8B-B14F-4D97-AF65-F5344CB8AC3E}">
        <p14:creationId xmlns:p14="http://schemas.microsoft.com/office/powerpoint/2010/main" xmlns="" val="16698723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Turkey’s Economy</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00162" y="6490900"/>
            <a:ext cx="65436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100" dirty="0">
                <a:latin typeface="Calibri" panose="020F0502020204030204" pitchFamily="34" charset="0"/>
              </a:rPr>
              <a:t> Sources: Thomson Reuters </a:t>
            </a:r>
            <a:r>
              <a:rPr lang="en-US" altLang="el-GR" sz="1100" dirty="0" err="1">
                <a:latin typeface="Calibri" panose="020F0502020204030204" pitchFamily="34" charset="0"/>
              </a:rPr>
              <a:t>Datastream</a:t>
            </a:r>
            <a:r>
              <a:rPr lang="en-US" altLang="el-GR" sz="1100" dirty="0">
                <a:latin typeface="Calibri" panose="020F0502020204030204" pitchFamily="34" charset="0"/>
              </a:rPr>
              <a:t>, Financial Times</a:t>
            </a:r>
          </a:p>
        </p:txBody>
      </p:sp>
      <p:pic>
        <p:nvPicPr>
          <p:cNvPr id="1026" name="Picture 2" descr="ÎÏÎ¿ÏÎ­Î»ÎµÏÎ¼Î± ÎµÎ¹ÎºÏÎ½Î±Ï Î³Î¹Î± TURKISH LIRA ft">
            <a:extLst>
              <a:ext uri="{FF2B5EF4-FFF2-40B4-BE49-F238E27FC236}">
                <a16:creationId xmlns:a16="http://schemas.microsoft.com/office/drawing/2014/main" xmlns="" id="{0E2C70DE-7DED-4EB1-84EA-F84570860430}"/>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2180" b="9341"/>
          <a:stretch/>
        </p:blipFill>
        <p:spPr bwMode="auto">
          <a:xfrm>
            <a:off x="843892" y="1651637"/>
            <a:ext cx="7616539" cy="4712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7544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Turkey’s</a:t>
            </a:r>
            <a:r>
              <a:rPr lang="el-GR" altLang="el-GR" dirty="0">
                <a:solidFill>
                  <a:srgbClr val="666699"/>
                </a:solidFill>
                <a:latin typeface="Calibri" panose="020F0502020204030204" pitchFamily="34" charset="0"/>
              </a:rPr>
              <a:t> </a:t>
            </a:r>
            <a:r>
              <a:rPr lang="en-US" altLang="el-GR" dirty="0">
                <a:solidFill>
                  <a:srgbClr val="666699"/>
                </a:solidFill>
                <a:latin typeface="Calibri" panose="020F0502020204030204" pitchFamily="34" charset="0"/>
              </a:rPr>
              <a:t>2016 Energy Supply and Demand </a:t>
            </a:r>
            <a:br>
              <a:rPr lang="en-US" altLang="el-GR" dirty="0">
                <a:solidFill>
                  <a:srgbClr val="666699"/>
                </a:solidFill>
                <a:latin typeface="Calibri" panose="020F0502020204030204" pitchFamily="34" charset="0"/>
              </a:rPr>
            </a:br>
            <a:r>
              <a:rPr lang="en-US" altLang="el-GR" dirty="0">
                <a:solidFill>
                  <a:srgbClr val="666699"/>
                </a:solidFill>
                <a:latin typeface="Calibri" panose="020F0502020204030204" pitchFamily="34" charset="0"/>
              </a:rPr>
              <a:t>(TPES=134.6 </a:t>
            </a:r>
            <a:r>
              <a:rPr lang="en-US" altLang="el-GR" dirty="0" err="1">
                <a:solidFill>
                  <a:srgbClr val="666699"/>
                </a:solidFill>
                <a:latin typeface="Calibri" panose="020F0502020204030204" pitchFamily="34" charset="0"/>
              </a:rPr>
              <a:t>Mtoe</a:t>
            </a:r>
            <a:r>
              <a:rPr lang="en-US" altLang="el-GR" dirty="0">
                <a:solidFill>
                  <a:srgbClr val="666699"/>
                </a:solidFill>
                <a:latin typeface="Calibri" panose="020F0502020204030204" pitchFamily="34" charset="0"/>
              </a:rPr>
              <a:t>)</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00162" y="6341668"/>
            <a:ext cx="65436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100" dirty="0">
                <a:latin typeface="Calibri" panose="020F0502020204030204" pitchFamily="34" charset="0"/>
              </a:rPr>
              <a:t> Source: IEA</a:t>
            </a:r>
          </a:p>
        </p:txBody>
      </p:sp>
      <p:pic>
        <p:nvPicPr>
          <p:cNvPr id="6" name="Εικόνα 5">
            <a:extLst>
              <a:ext uri="{FF2B5EF4-FFF2-40B4-BE49-F238E27FC236}">
                <a16:creationId xmlns:a16="http://schemas.microsoft.com/office/drawing/2014/main" xmlns="" id="{6A61575A-76C9-4907-B051-7880E84C15AA}"/>
              </a:ext>
            </a:extLst>
          </p:cNvPr>
          <p:cNvPicPr>
            <a:picLocks noChangeAspect="1"/>
          </p:cNvPicPr>
          <p:nvPr/>
        </p:nvPicPr>
        <p:blipFill rotWithShape="1">
          <a:blip r:embed="rId4"/>
          <a:srcRect l="7160" t="35300" r="17874" b="19550"/>
          <a:stretch/>
        </p:blipFill>
        <p:spPr>
          <a:xfrm>
            <a:off x="381000" y="1767613"/>
            <a:ext cx="8606914" cy="4147025"/>
          </a:xfrm>
          <a:prstGeom prst="rect">
            <a:avLst/>
          </a:prstGeom>
        </p:spPr>
      </p:pic>
    </p:spTree>
    <p:extLst>
      <p:ext uri="{BB962C8B-B14F-4D97-AF65-F5344CB8AC3E}">
        <p14:creationId xmlns:p14="http://schemas.microsoft.com/office/powerpoint/2010/main" xmlns="" val="35241192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Primary Energy Mix in Turkey</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00162" y="6490900"/>
            <a:ext cx="654367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100" dirty="0">
                <a:latin typeface="Calibri" panose="020F0502020204030204" pitchFamily="34" charset="0"/>
              </a:rPr>
              <a:t> Source: EMRA</a:t>
            </a:r>
          </a:p>
        </p:txBody>
      </p:sp>
      <p:graphicFrame>
        <p:nvGraphicFramePr>
          <p:cNvPr id="7" name="Γράφημα 6">
            <a:extLst>
              <a:ext uri="{FF2B5EF4-FFF2-40B4-BE49-F238E27FC236}">
                <a16:creationId xmlns:a16="http://schemas.microsoft.com/office/drawing/2014/main" xmlns="" id="{AF930A66-609C-48E2-A3C7-BA81158577B8}"/>
              </a:ext>
            </a:extLst>
          </p:cNvPr>
          <p:cNvGraphicFramePr>
            <a:graphicFrameLocks/>
          </p:cNvGraphicFramePr>
          <p:nvPr/>
        </p:nvGraphicFramePr>
        <p:xfrm>
          <a:off x="539552" y="1567356"/>
          <a:ext cx="3575075" cy="23012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Γράφημα 8">
            <a:extLst>
              <a:ext uri="{FF2B5EF4-FFF2-40B4-BE49-F238E27FC236}">
                <a16:creationId xmlns:a16="http://schemas.microsoft.com/office/drawing/2014/main" xmlns="" id="{E9ECAF62-85A3-48CA-A56F-8C169957B5F3}"/>
              </a:ext>
            </a:extLst>
          </p:cNvPr>
          <p:cNvGraphicFramePr>
            <a:graphicFrameLocks/>
          </p:cNvGraphicFramePr>
          <p:nvPr/>
        </p:nvGraphicFramePr>
        <p:xfrm>
          <a:off x="4932039" y="1567356"/>
          <a:ext cx="3575075" cy="23012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Γράφημα 10">
            <a:extLst>
              <a:ext uri="{FF2B5EF4-FFF2-40B4-BE49-F238E27FC236}">
                <a16:creationId xmlns:a16="http://schemas.microsoft.com/office/drawing/2014/main" xmlns="" id="{B3DDE02B-F5E7-4013-AD2A-655DE04FB947}"/>
              </a:ext>
            </a:extLst>
          </p:cNvPr>
          <p:cNvGraphicFramePr>
            <a:graphicFrameLocks/>
          </p:cNvGraphicFramePr>
          <p:nvPr/>
        </p:nvGraphicFramePr>
        <p:xfrm>
          <a:off x="2938463" y="4145613"/>
          <a:ext cx="3217714" cy="2301258"/>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xmlns="" id="{0800ED4D-4F02-4B6A-8ABE-8D1E37A23669}"/>
              </a:ext>
            </a:extLst>
          </p:cNvPr>
          <p:cNvSpPr txBox="1"/>
          <p:nvPr/>
        </p:nvSpPr>
        <p:spPr>
          <a:xfrm>
            <a:off x="3275856" y="1628800"/>
            <a:ext cx="504056" cy="27699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2014</a:t>
            </a:r>
            <a:endParaRPr lang="el-GR"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4EA90319-66A2-42E3-A995-F425CFA83797}"/>
              </a:ext>
            </a:extLst>
          </p:cNvPr>
          <p:cNvSpPr txBox="1"/>
          <p:nvPr/>
        </p:nvSpPr>
        <p:spPr>
          <a:xfrm>
            <a:off x="5508104" y="4293096"/>
            <a:ext cx="504056" cy="27699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2016</a:t>
            </a:r>
            <a:endParaRPr lang="el-G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5750568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Trend of Total Installed Electricity Capacity and Electricity Demand in Turkey over 2005-2016</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2" y="621674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Turkish Statistical Institute (</a:t>
            </a:r>
            <a:r>
              <a:rPr lang="en-US" altLang="el-GR" sz="1200" dirty="0" err="1">
                <a:latin typeface="Calibri" panose="020F0502020204030204" pitchFamily="34" charset="0"/>
              </a:rPr>
              <a:t>Turkstat</a:t>
            </a:r>
            <a:r>
              <a:rPr lang="en-US" altLang="el-GR" sz="1200" dirty="0">
                <a:latin typeface="Calibri" panose="020F0502020204030204" pitchFamily="34" charset="0"/>
              </a:rPr>
              <a:t>)</a:t>
            </a:r>
          </a:p>
        </p:txBody>
      </p:sp>
      <p:graphicFrame>
        <p:nvGraphicFramePr>
          <p:cNvPr id="10" name="Γράφημα 9">
            <a:extLst>
              <a:ext uri="{FF2B5EF4-FFF2-40B4-BE49-F238E27FC236}">
                <a16:creationId xmlns:a16="http://schemas.microsoft.com/office/drawing/2014/main" xmlns="" id="{CF4BA0F1-08E3-4F86-B56F-71875133746B}"/>
              </a:ext>
            </a:extLst>
          </p:cNvPr>
          <p:cNvGraphicFramePr>
            <a:graphicFrameLocks/>
          </p:cNvGraphicFramePr>
          <p:nvPr/>
        </p:nvGraphicFramePr>
        <p:xfrm>
          <a:off x="323529" y="2348781"/>
          <a:ext cx="4200934" cy="2887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Γράφημα 10">
            <a:extLst>
              <a:ext uri="{FF2B5EF4-FFF2-40B4-BE49-F238E27FC236}">
                <a16:creationId xmlns:a16="http://schemas.microsoft.com/office/drawing/2014/main" xmlns="" id="{11F0B17D-719D-4133-880D-355F93B060A3}"/>
              </a:ext>
            </a:extLst>
          </p:cNvPr>
          <p:cNvGraphicFramePr>
            <a:graphicFrameLocks/>
          </p:cNvGraphicFramePr>
          <p:nvPr/>
        </p:nvGraphicFramePr>
        <p:xfrm>
          <a:off x="4619538" y="2348781"/>
          <a:ext cx="4416957" cy="28873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5505867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Total Installed Electricity Capacity in Turkey</a:t>
            </a:r>
            <a:br>
              <a:rPr lang="en-US" altLang="el-GR" dirty="0">
                <a:solidFill>
                  <a:srgbClr val="666699"/>
                </a:solidFill>
                <a:latin typeface="Calibri" panose="020F0502020204030204" pitchFamily="34" charset="0"/>
              </a:rPr>
            </a:br>
            <a:r>
              <a:rPr lang="en-US" altLang="el-GR" dirty="0">
                <a:solidFill>
                  <a:srgbClr val="666699"/>
                </a:solidFill>
                <a:latin typeface="Calibri" panose="020F0502020204030204" pitchFamily="34" charset="0"/>
              </a:rPr>
              <a:t>(2016=78.5 GW) </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347702" y="621674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IEA</a:t>
            </a:r>
          </a:p>
        </p:txBody>
      </p:sp>
      <p:pic>
        <p:nvPicPr>
          <p:cNvPr id="9" name="Εικόνα 8">
            <a:extLst>
              <a:ext uri="{FF2B5EF4-FFF2-40B4-BE49-F238E27FC236}">
                <a16:creationId xmlns:a16="http://schemas.microsoft.com/office/drawing/2014/main" xmlns="" id="{0C20E2AE-7BA4-41FA-9241-8FF78A62DCB9}"/>
              </a:ext>
            </a:extLst>
          </p:cNvPr>
          <p:cNvPicPr>
            <a:picLocks noChangeAspect="1"/>
          </p:cNvPicPr>
          <p:nvPr/>
        </p:nvPicPr>
        <p:blipFill rotWithShape="1">
          <a:blip r:embed="rId4"/>
          <a:srcRect l="34040" t="42746" r="34040" b="30051"/>
          <a:stretch/>
        </p:blipFill>
        <p:spPr>
          <a:xfrm>
            <a:off x="1707230" y="1916832"/>
            <a:ext cx="5824617" cy="3971162"/>
          </a:xfrm>
          <a:prstGeom prst="rect">
            <a:avLst/>
          </a:prstGeom>
        </p:spPr>
      </p:pic>
    </p:spTree>
    <p:extLst>
      <p:ext uri="{BB962C8B-B14F-4D97-AF65-F5344CB8AC3E}">
        <p14:creationId xmlns:p14="http://schemas.microsoft.com/office/powerpoint/2010/main" xmlns="" val="12076376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srgbClr val="666699"/>
                </a:solidFill>
                <a:latin typeface="Calibri" panose="020F0502020204030204" pitchFamily="34" charset="0"/>
              </a:rPr>
              <a:t>Total Installed RES Capacity in Turkey</a:t>
            </a:r>
            <a:br>
              <a:rPr lang="en-US" altLang="el-GR" dirty="0">
                <a:solidFill>
                  <a:srgbClr val="666699"/>
                </a:solidFill>
                <a:latin typeface="Calibri" panose="020F0502020204030204" pitchFamily="34" charset="0"/>
              </a:rPr>
            </a:br>
            <a:r>
              <a:rPr lang="en-US" altLang="el-GR" dirty="0">
                <a:solidFill>
                  <a:srgbClr val="666699"/>
                </a:solidFill>
                <a:latin typeface="Calibri" panose="020F0502020204030204" pitchFamily="34" charset="0"/>
              </a:rPr>
              <a:t>(2016=34,458 MW) </a:t>
            </a:r>
            <a:endParaRPr lang="el-GR" dirty="0">
              <a:latin typeface="Calibri" panose="020F0502020204030204" pitchFamily="34" charset="0"/>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403647" y="6207555"/>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Sources: IRENA, IENE</a:t>
            </a:r>
          </a:p>
        </p:txBody>
      </p:sp>
      <p:graphicFrame>
        <p:nvGraphicFramePr>
          <p:cNvPr id="7" name="Γράφημα 6">
            <a:extLst>
              <a:ext uri="{FF2B5EF4-FFF2-40B4-BE49-F238E27FC236}">
                <a16:creationId xmlns:a16="http://schemas.microsoft.com/office/drawing/2014/main" xmlns="" id="{EAF57C40-7107-434F-918A-4C58B088467D}"/>
              </a:ext>
            </a:extLst>
          </p:cNvPr>
          <p:cNvGraphicFramePr>
            <a:graphicFrameLocks/>
          </p:cNvGraphicFramePr>
          <p:nvPr>
            <p:extLst>
              <p:ext uri="{D42A27DB-BD31-4B8C-83A1-F6EECF244321}">
                <p14:modId xmlns:p14="http://schemas.microsoft.com/office/powerpoint/2010/main" xmlns="" val="55088771"/>
              </p:ext>
            </p:extLst>
          </p:nvPr>
        </p:nvGraphicFramePr>
        <p:xfrm>
          <a:off x="855985" y="1772816"/>
          <a:ext cx="7639000" cy="41688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2449048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9893</TotalTime>
  <Words>776</Words>
  <Application>Microsoft Office PowerPoint</Application>
  <PresentationFormat>Προβολή στην οθόνη (4:3)</PresentationFormat>
  <Paragraphs>164</Paragraphs>
  <Slides>20</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Presentation</vt:lpstr>
      <vt:lpstr>Διαφάνεια 1</vt:lpstr>
      <vt:lpstr>Contents</vt:lpstr>
      <vt:lpstr>Country Profile of Turkey</vt:lpstr>
      <vt:lpstr>Turkey’s Economy</vt:lpstr>
      <vt:lpstr>Turkey’s 2016 Energy Supply and Demand  (TPES=134.6 Mtoe)</vt:lpstr>
      <vt:lpstr>Primary Energy Mix in Turkey</vt:lpstr>
      <vt:lpstr>Trend of Total Installed Electricity Capacity and Electricity Demand in Turkey over 2005-2016</vt:lpstr>
      <vt:lpstr>Total Installed Electricity Capacity in Turkey (2016=78.5 GW) </vt:lpstr>
      <vt:lpstr>Total Installed RES Capacity in Turkey (2016=34,458 MW) </vt:lpstr>
      <vt:lpstr>Breakdown of Electricity Generation in Turkey (2016=273.4 TWh) </vt:lpstr>
      <vt:lpstr>Turkey’s 2016 Energy Balance</vt:lpstr>
      <vt:lpstr>Energy Security in Turkey</vt:lpstr>
      <vt:lpstr>Turkey’s Energy Strategy Towards 2023</vt:lpstr>
      <vt:lpstr>Energy Exchange Istanbul (EXIST)</vt:lpstr>
      <vt:lpstr>Turkey’s Oil and Gas Infrastructure</vt:lpstr>
      <vt:lpstr>Διαφάνεια 16</vt:lpstr>
      <vt:lpstr>Διαφάνεια 17</vt:lpstr>
      <vt:lpstr>Discussion</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930</cp:revision>
  <cp:lastPrinted>2018-01-25T11:34:33Z</cp:lastPrinted>
  <dcterms:created xsi:type="dcterms:W3CDTF">2007-08-02T08:32:36Z</dcterms:created>
  <dcterms:modified xsi:type="dcterms:W3CDTF">2019-01-21T14:59:06Z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